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57" r:id="rId4"/>
    <p:sldId id="258" r:id="rId5"/>
    <p:sldId id="259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4" r:id="rId18"/>
    <p:sldId id="279" r:id="rId19"/>
    <p:sldId id="280" r:id="rId20"/>
    <p:sldId id="281" r:id="rId21"/>
    <p:sldId id="286" r:id="rId22"/>
    <p:sldId id="288" r:id="rId23"/>
    <p:sldId id="29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58147-5710-43CD-9691-7AA5A8C8BDA1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B9A7A-432B-4785-97DD-D793A9211E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Ing. Milan Čondák,  	Mercudiri 25 de septembre 2019 13:15 – 14:15</a:t>
            </a:r>
            <a:r>
              <a:rPr lang="en-US" baseline="0" dirty="0" smtClean="0"/>
              <a:t> </a:t>
            </a:r>
            <a:endParaRPr lang="cs-CZ" baseline="0" dirty="0" smtClean="0"/>
          </a:p>
          <a:p>
            <a:r>
              <a:rPr lang="cs-CZ" baseline="0" dirty="0" smtClean="0"/>
              <a:t>http://www.condak.cz/interlingua/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A7A-432B-4785-97DD-D793A9211EE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31B0-C9C1-47A9-9FA8-0BBF2285E87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0838-C7CB-4B0D-AFD7-DEA72EF30B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ak.cz/interlingua/2019-02/07/cs/0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interlingua_cs.html" TargetMode="External"/><Relationship Id="rId2" Type="http://schemas.openxmlformats.org/officeDocument/2006/relationships/hyperlink" Target="http://www.condak.cz/interling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dak.cz/interlingua/interlingua_ez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dak.cz/interlingua/2008-01/01-14-vltm/cs/00.html" TargetMode="External"/><Relationship Id="rId3" Type="http://schemas.openxmlformats.org/officeDocument/2006/relationships/hyperlink" Target="http://www.condak.cz/interlingua/2006-10/25/ia/00.html" TargetMode="External"/><Relationship Id="rId7" Type="http://schemas.openxmlformats.org/officeDocument/2006/relationships/hyperlink" Target="http://www.condak.cz/interlingua/2008-01/01-14-wf/cs/00.html" TargetMode="External"/><Relationship Id="rId2" Type="http://schemas.openxmlformats.org/officeDocument/2006/relationships/hyperlink" Target="http://www.condak.cz/interlingua/2006-10/20/ia/00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ondak.cz/interlingua/2008-01/01-13-btm/cs/00.html" TargetMode="External"/><Relationship Id="rId5" Type="http://schemas.openxmlformats.org/officeDocument/2006/relationships/hyperlink" Target="http://www.condak.cz/interlingua/2008-01/01-13-pcd/ia/00.html" TargetMode="External"/><Relationship Id="rId4" Type="http://schemas.openxmlformats.org/officeDocument/2006/relationships/hyperlink" Target="http://www.condak.cz/interlingua/2008-01/01-13-pctrans/ia/0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2-07/08/cs/00.html" TargetMode="External"/><Relationship Id="rId2" Type="http://schemas.openxmlformats.org/officeDocument/2006/relationships/hyperlink" Target="http://www.condak.cz/interlingua/2012-06/12/cs/00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ondak.cz/interlingua/2012-07/09/cs/0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8-10/25/cs/00.html" TargetMode="External"/><Relationship Id="rId2" Type="http://schemas.openxmlformats.org/officeDocument/2006/relationships/hyperlink" Target="http://www.condak.cz/interlingua/2013-05/06/cs/00.html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ak.cz/interlingua/2019-01/18/cs/00.html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ondak.cz/interlingua/2019-01/29/cs/00.html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ak.cz/interlingua/2018-09/28/cs/00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9-02/07/cs/00.html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condak.cz/interlingua/2018-10/27/cs/00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ondak.cz/interlingua/2019-03/04/cs/00.html" TargetMode="External"/><Relationship Id="rId5" Type="http://schemas.openxmlformats.org/officeDocument/2006/relationships/hyperlink" Target="http://www.condak.cz/interlingua/2019-03/01/cs/00.html" TargetMode="External"/><Relationship Id="rId4" Type="http://schemas.openxmlformats.org/officeDocument/2006/relationships/hyperlink" Target="http://www.condak.cz/interlingua/2019-02/28/cs/00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ak.cz/interlingua/2019-04/07/cs/00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\\192.168.17.90\home\_Interlingua2019\2019-04\07\cs\06.html" TargetMode="External"/><Relationship Id="rId5" Type="http://schemas.openxmlformats.org/officeDocument/2006/relationships/hyperlink" Target="file:///\\192.168.17.90\home\_Interlingua2019\2019-04\07\cs\04.html" TargetMode="External"/><Relationship Id="rId4" Type="http://schemas.openxmlformats.org/officeDocument/2006/relationships/hyperlink" Target="http://www.condak.cz/interlingua/2019-04/13/cs/00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akousko-Uhersko" TargetMode="External"/><Relationship Id="rId2" Type="http://schemas.openxmlformats.org/officeDocument/2006/relationships/hyperlink" Target="https://ia.wikipedia.org/wiki/Austria-Hungar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%C3%96sterreich-Ungar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Traduction computatorial e interlingua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CAT, Traduction assistite per computatores</a:t>
            </a:r>
            <a:endParaRPr lang="cs-CZ" dirty="0"/>
          </a:p>
        </p:txBody>
      </p:sp>
      <p:pic>
        <p:nvPicPr>
          <p:cNvPr id="4" name="Obrázek 3" descr="flag_of_interlingu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836712"/>
            <a:ext cx="809625" cy="514350"/>
          </a:xfrm>
          <a:prstGeom prst="rect">
            <a:avLst/>
          </a:prstGeom>
        </p:spPr>
      </p:pic>
      <p:pic>
        <p:nvPicPr>
          <p:cNvPr id="5" name="Obrázek 4" descr="net-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6673"/>
            <a:ext cx="89197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Interlingua e le  ressources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400" dirty="0" smtClean="0"/>
              <a:t>0  - textos fonte existe a internet, qua le libros e le magazines</a:t>
            </a:r>
          </a:p>
          <a:p>
            <a:pPr>
              <a:buNone/>
            </a:pPr>
            <a:r>
              <a:rPr lang="cs-CZ" sz="2400" dirty="0" smtClean="0"/>
              <a:t>1 - io ha traduction automatic local pro traduction del parolas (PC Translator]</a:t>
            </a:r>
          </a:p>
          <a:p>
            <a:pPr>
              <a:buNone/>
            </a:pPr>
            <a:r>
              <a:rPr lang="cs-CZ" sz="2400" dirty="0" smtClean="0"/>
              <a:t>2 - Io ha dictionario - Io esse discargava PDF de web tcheco</a:t>
            </a:r>
          </a:p>
          <a:p>
            <a:pPr>
              <a:buNone/>
            </a:pPr>
            <a:r>
              <a:rPr lang="cs-CZ" sz="2400" dirty="0" smtClean="0"/>
              <a:t>3 - Io ha glossarios; io esse adaptava le files discargava e insereva in SDA </a:t>
            </a:r>
          </a:p>
          <a:p>
            <a:pPr>
              <a:buNone/>
            </a:pPr>
            <a:r>
              <a:rPr lang="cs-CZ" sz="2400" dirty="0" smtClean="0"/>
              <a:t>4 - Io ha adequate memorias de traduction regratiamento tcheco Interlingua </a:t>
            </a:r>
          </a:p>
          <a:p>
            <a:pPr>
              <a:buNone/>
            </a:pPr>
            <a:r>
              <a:rPr lang="cs-CZ" sz="2400" dirty="0" smtClean="0"/>
              <a:t>5 - le continue actualisation del ressources e preparation a les exploitation in traduction automatic local Slate Desktop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000" dirty="0" smtClean="0"/>
              <a:t>SDA = Simple Dictionary Application pro Windows o Java.</a:t>
            </a:r>
          </a:p>
          <a:p>
            <a:pPr>
              <a:buNone/>
            </a:pPr>
            <a:r>
              <a:rPr lang="cs-CZ" sz="2000" dirty="0" smtClean="0"/>
              <a:t>Software e datos vos pote discargar gratis.</a:t>
            </a:r>
          </a:p>
          <a:p>
            <a:pPr>
              <a:buNone/>
            </a:pPr>
            <a:r>
              <a:rPr lang="cs-CZ" sz="2000" b="1" dirty="0" err="1" smtClean="0"/>
              <a:t>Le web traduction automatic non existe pro Interlingua:</a:t>
            </a:r>
          </a:p>
          <a:p>
            <a:pPr>
              <a:buNone/>
            </a:pPr>
            <a:r>
              <a:rPr lang="cs-CZ" sz="2400" dirty="0" smtClean="0">
                <a:hlinkClick r:id="rId2"/>
              </a:rPr>
              <a:t>www.condak.cz/interlingua/2019-02/07/cs/01.html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Presentation sur le web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hlinkClick r:id="rId2"/>
              </a:rPr>
              <a:t>www.condak.cz/interlingua/</a:t>
            </a:r>
            <a:endParaRPr lang="cs-CZ" dirty="0" smtClean="0"/>
          </a:p>
          <a:p>
            <a:endParaRPr lang="cs-CZ" dirty="0" smtClean="0"/>
          </a:p>
          <a:p>
            <a:r>
              <a:rPr lang="cs-CZ" sz="2400" dirty="0" smtClean="0"/>
              <a:t>Io scribeva le pluralitate de presentations in tcheco qua lection nam cliente o qua replicamento a currente activitates a www.proz.com.</a:t>
            </a:r>
          </a:p>
          <a:p>
            <a:r>
              <a:rPr lang="cs-CZ" sz="2400" dirty="0" smtClean="0">
                <a:hlinkClick r:id="rId3"/>
              </a:rPr>
              <a:t>http://www.condak.cz/interlingua/interlingua_cs.html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Alcun vices io esse responder a questions ponite in anglese</a:t>
            </a:r>
          </a:p>
          <a:p>
            <a:r>
              <a:rPr lang="cs-CZ" sz="2400" dirty="0" smtClean="0">
                <a:hlinkClick r:id="rId4"/>
              </a:rPr>
              <a:t>http://www.condak.cz/interlingua/interlingua_ez.html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Texto io esse rendiva del textos al Interlingua per traduction automatic (MTed)</a:t>
            </a:r>
          </a:p>
          <a:p>
            <a:r>
              <a:rPr lang="cs-CZ" sz="2400" dirty="0" smtClean="0"/>
              <a:t>Alcun paginas contine parallelo textos in plure linguas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Software localisation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Wordfast pro desktop (Classic, Proffesional) non es localisate.</a:t>
            </a:r>
          </a:p>
          <a:p>
            <a:r>
              <a:rPr lang="cs-CZ" sz="2400" dirty="0" smtClean="0"/>
              <a:t>On pote localisar Wordfast Anywhere al Interlingua e tres traductores pote per localisationes post exiger ganiar licentia de Wordfast nam desktop (computator local). Le traduction es possibilitate dictar in linguas, qual promove Google. Servicio Wordfast Anywhere esse gratis  </a:t>
            </a:r>
          </a:p>
          <a:p>
            <a:r>
              <a:rPr lang="cs-CZ" sz="2400" dirty="0" err="1" smtClean="0"/>
              <a:t>Anaphraseus</a:t>
            </a:r>
            <a:r>
              <a:rPr lang="cs-CZ" sz="2400" dirty="0" smtClean="0"/>
              <a:t> on pote </a:t>
            </a:r>
            <a:r>
              <a:rPr lang="cs-CZ" sz="2400" dirty="0" err="1" smtClean="0"/>
              <a:t>localisar</a:t>
            </a:r>
            <a:r>
              <a:rPr lang="cs-CZ" sz="2400" dirty="0" smtClean="0"/>
              <a:t>.  </a:t>
            </a:r>
            <a:r>
              <a:rPr lang="cs-CZ" sz="2400" dirty="0" err="1" smtClean="0"/>
              <a:t>Software es gratis.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OmegaT es unique CAT localisate al interlingua (Carmelo Serraino). Simile modo pote usar DGT-OmegaT.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Word e Wordfast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>
            <a:normAutofit fontScale="40000" lnSpcReduction="20000"/>
          </a:bodyPr>
          <a:lstStyle/>
          <a:p>
            <a:r>
              <a:rPr lang="cs-CZ" sz="5000" b="1" dirty="0" smtClean="0"/>
              <a:t>Wordfast Classic</a:t>
            </a:r>
          </a:p>
          <a:p>
            <a:endParaRPr lang="cs-CZ" dirty="0" smtClean="0"/>
          </a:p>
          <a:p>
            <a:r>
              <a:rPr lang="cs-CZ" sz="4000" b="1" dirty="0" smtClean="0"/>
              <a:t>EN-CS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www.condak.cz/interlingua/2006-10/20/ia/00.html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www.condak.cz/interlingua/2006-10/25/ia/00.html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sz="4000" b="1" dirty="0" smtClean="0"/>
              <a:t>HU-CS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>
                <a:hlinkClick r:id="rId4"/>
              </a:rPr>
              <a:t>www.condak.cz/interlingua/2008-01/01-13-pctrans/ia/00.html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Le dictionario -  Le felicitate desira le preparates</a:t>
            </a:r>
          </a:p>
          <a:p>
            <a:endParaRPr lang="cs-CZ" dirty="0" smtClean="0"/>
          </a:p>
          <a:p>
            <a:r>
              <a:rPr lang="cs-CZ" dirty="0" smtClean="0">
                <a:hlinkClick r:id="rId5"/>
              </a:rPr>
              <a:t>www.condak.cz/interlingua/2008-01/01-13-pcd/ia/00.html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sz="4000" b="1" dirty="0" smtClean="0"/>
              <a:t>BTM – Background TM</a:t>
            </a:r>
          </a:p>
          <a:p>
            <a:endParaRPr lang="cs-CZ" dirty="0" smtClean="0"/>
          </a:p>
          <a:p>
            <a:r>
              <a:rPr lang="cs-CZ" dirty="0" smtClean="0">
                <a:hlinkClick r:id="rId6"/>
              </a:rPr>
              <a:t>www.condak.cz/interlingua/2008-01/01-13-btm/cs/00.html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7"/>
              </a:rPr>
              <a:t>www.condak.cz/interlingua/2008-01/01-14-wf/cs/00.html</a:t>
            </a:r>
            <a:endParaRPr lang="cs-CZ" dirty="0" smtClean="0"/>
          </a:p>
          <a:p>
            <a:endParaRPr lang="cs-CZ" dirty="0" smtClean="0"/>
          </a:p>
          <a:p>
            <a:r>
              <a:rPr lang="cs-CZ" sz="4000" b="1" dirty="0" smtClean="0"/>
              <a:t>Wordfast Server</a:t>
            </a:r>
          </a:p>
          <a:p>
            <a:endParaRPr lang="cs-CZ" dirty="0" smtClean="0"/>
          </a:p>
          <a:p>
            <a:r>
              <a:rPr lang="cs-CZ" dirty="0" smtClean="0">
                <a:hlinkClick r:id="rId8"/>
              </a:rPr>
              <a:t>www.condak.cz/interlingua/2008-01/01-14-vltm/cs/00.html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Le base de datos textual de Wordfast poterea applicabile solo monocephale. Codification Unicode 16 LE o 16 BE.</a:t>
            </a:r>
          </a:p>
          <a:p>
            <a:endParaRPr lang="cs-CZ" dirty="0" smtClean="0"/>
          </a:p>
          <a:p>
            <a:r>
              <a:rPr lang="cs-CZ" dirty="0" smtClean="0"/>
              <a:t>BTM  - Background TM, Wordfast offerenda solmente 100% concordation e possibilitate de cerca concordato</a:t>
            </a:r>
          </a:p>
          <a:p>
            <a:endParaRPr lang="cs-CZ" dirty="0" smtClean="0"/>
          </a:p>
          <a:p>
            <a:r>
              <a:rPr lang="cs-CZ" dirty="0" smtClean="0"/>
              <a:t>VLTM – Very Large TM, valde grosse TM</a:t>
            </a:r>
          </a:p>
          <a:p>
            <a:endParaRPr lang="cs-CZ" dirty="0" smtClean="0"/>
          </a:p>
          <a:p>
            <a:r>
              <a:rPr lang="cs-CZ" sz="1800" dirty="0" smtClean="0"/>
              <a:t>Wordfast Server lassa utilisar de VLTM </a:t>
            </a:r>
          </a:p>
          <a:p>
            <a:endParaRPr lang="cs-CZ" dirty="0" smtClean="0"/>
          </a:p>
          <a:p>
            <a:r>
              <a:rPr lang="cs-CZ" sz="1800" dirty="0" smtClean="0"/>
              <a:t>MS Word based Machine Translator</a:t>
            </a:r>
          </a:p>
          <a:p>
            <a:endParaRPr lang="cs-CZ" dirty="0" smtClean="0"/>
          </a:p>
          <a:p>
            <a:r>
              <a:rPr lang="cs-CZ" dirty="0" smtClean="0"/>
              <a:t>PC Translator (dictionarios base de datos DBF, bidirectional uso) </a:t>
            </a:r>
          </a:p>
          <a:p>
            <a:r>
              <a:rPr lang="cs-CZ" dirty="0" smtClean="0"/>
              <a:t>Plus recente versiones utilisar simile base de datos DBF nam memorias de traduction.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83742"/>
          </a:xfrm>
        </p:spPr>
        <p:txBody>
          <a:bodyPr>
            <a:noAutofit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 smtClean="0"/>
              <a:t>Open Office </a:t>
            </a:r>
            <a:r>
              <a:rPr lang="cs-CZ" sz="2400" dirty="0" smtClean="0"/>
              <a:t>o </a:t>
            </a:r>
            <a:r>
              <a:rPr lang="cs-CZ" sz="2400" dirty="0" err="1" smtClean="0"/>
              <a:t>Libre</a:t>
            </a:r>
            <a:r>
              <a:rPr lang="cs-CZ" sz="2400" dirty="0" smtClean="0"/>
              <a:t> Office  </a:t>
            </a:r>
            <a:r>
              <a:rPr lang="cs-CZ" sz="2400" dirty="0" smtClean="0"/>
              <a:t>e </a:t>
            </a:r>
            <a:r>
              <a:rPr lang="cs-CZ" sz="2400" dirty="0" err="1" smtClean="0"/>
              <a:t>Anaphraseus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4600" b="1" dirty="0" err="1" smtClean="0"/>
              <a:t>Anaphraseus</a:t>
            </a:r>
            <a:endParaRPr lang="cs-CZ" sz="4600" b="1" dirty="0" smtClean="0"/>
          </a:p>
          <a:p>
            <a:endParaRPr lang="cs-CZ" dirty="0" smtClean="0"/>
          </a:p>
          <a:p>
            <a:r>
              <a:rPr lang="cs-CZ" dirty="0" smtClean="0"/>
              <a:t>SK-CS</a:t>
            </a:r>
          </a:p>
          <a:p>
            <a:endParaRPr lang="cs-CZ" dirty="0" smtClean="0"/>
          </a:p>
          <a:p>
            <a:r>
              <a:rPr lang="cs-CZ" sz="2600" dirty="0" smtClean="0">
                <a:hlinkClick r:id="rId2"/>
              </a:rPr>
              <a:t>www.condak.cz/interlingua/2012-06/12/cs/00.html</a:t>
            </a:r>
            <a:endParaRPr lang="cs-CZ" sz="2600" dirty="0" smtClean="0"/>
          </a:p>
          <a:p>
            <a:endParaRPr lang="cs-CZ" sz="2200" dirty="0" smtClean="0"/>
          </a:p>
          <a:p>
            <a:endParaRPr lang="cs-CZ" dirty="0" smtClean="0"/>
          </a:p>
          <a:p>
            <a:r>
              <a:rPr lang="cs-CZ" dirty="0" err="1" smtClean="0"/>
              <a:t>LibreOffice, lokalizace Anaphraseus, WfServer = NON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r>
              <a:rPr lang="cs-CZ" sz="2600" dirty="0" smtClean="0">
                <a:hlinkClick r:id="rId3"/>
              </a:rPr>
              <a:t>www.condak.cz/interlingua/2012-07/08/cs/00.html</a:t>
            </a:r>
            <a:endParaRPr lang="cs-CZ" sz="2600" dirty="0" smtClean="0"/>
          </a:p>
          <a:p>
            <a:endParaRPr lang="cs-CZ" sz="2600" dirty="0" smtClean="0"/>
          </a:p>
          <a:p>
            <a:r>
              <a:rPr lang="cs-CZ" dirty="0" smtClean="0"/>
              <a:t>MT: Google, Microsoft, Apertium</a:t>
            </a:r>
          </a:p>
          <a:p>
            <a:endParaRPr lang="cs-CZ" dirty="0" smtClean="0"/>
          </a:p>
          <a:p>
            <a:r>
              <a:rPr lang="cs-CZ" sz="2600" dirty="0" smtClean="0">
                <a:hlinkClick r:id="rId4"/>
              </a:rPr>
              <a:t>http://www.condak.cz/interlingua/2012-07/09/cs/01.html</a:t>
            </a:r>
            <a:endParaRPr lang="cs-CZ" sz="26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err="1" smtClean="0"/>
              <a:t>Anaphraseus es adjuncto in editor de texto</a:t>
            </a:r>
          </a:p>
          <a:p>
            <a:endParaRPr lang="cs-CZ" dirty="0" smtClean="0"/>
          </a:p>
          <a:p>
            <a:r>
              <a:rPr lang="cs-CZ" sz="1800" dirty="0" smtClean="0"/>
              <a:t>Le editor de texto pote ha le corrector orthographic pro Interlingua</a:t>
            </a:r>
          </a:p>
          <a:p>
            <a:endParaRPr lang="cs-CZ" dirty="0" smtClean="0"/>
          </a:p>
          <a:p>
            <a:r>
              <a:rPr lang="cs-CZ" dirty="0" smtClean="0"/>
              <a:t>Le connexion a web Machine Translation </a:t>
            </a:r>
          </a:p>
          <a:p>
            <a:endParaRPr lang="cs-CZ" dirty="0" smtClean="0"/>
          </a:p>
          <a:p>
            <a:r>
              <a:rPr lang="cs-CZ" dirty="0" smtClean="0"/>
              <a:t>como OmegaT: Google Translate, Apertium, Belazar</a:t>
            </a:r>
          </a:p>
          <a:p>
            <a:endParaRPr lang="cs-CZ" dirty="0" smtClean="0"/>
          </a:p>
          <a:p>
            <a:r>
              <a:rPr lang="cs-CZ" dirty="0" smtClean="0"/>
              <a:t>Le inexhauste documento como Wordfast Classic.</a:t>
            </a:r>
          </a:p>
          <a:p>
            <a:endParaRPr lang="cs-CZ" dirty="0" smtClean="0"/>
          </a:p>
          <a:p>
            <a:r>
              <a:rPr lang="cs-CZ" dirty="0" smtClean="0"/>
              <a:t>Le codification TM e glossarios pote ser in UTF-8 como ad OmegaT.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Microsoft Word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5100" dirty="0" err="1" smtClean="0"/>
              <a:t>MetaTexis pro Word</a:t>
            </a:r>
          </a:p>
          <a:p>
            <a:endParaRPr lang="cs-CZ" dirty="0" smtClean="0"/>
          </a:p>
          <a:p>
            <a:r>
              <a:rPr lang="cs-CZ" dirty="0" smtClean="0"/>
              <a:t>Non usa textual base de datos, mais pote importar textual base de datos de Wordfast</a:t>
            </a:r>
          </a:p>
          <a:p>
            <a:endParaRPr lang="cs-CZ" dirty="0" smtClean="0"/>
          </a:p>
          <a:p>
            <a:r>
              <a:rPr lang="cs-CZ" dirty="0" smtClean="0"/>
              <a:t>Altere sorta de base de datos, statistica de concordantia e rendimento;SQL nam plus grande base de datos. </a:t>
            </a:r>
          </a:p>
          <a:p>
            <a:r>
              <a:rPr lang="cs-CZ" dirty="0" smtClean="0"/>
              <a:t>Virtaal, TMX, proprietates de documento, TM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www.condak.cz/interlingua/2013-05/06/cs/00.html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5100" dirty="0" err="1" smtClean="0"/>
              <a:t>PlusTools +Align</a:t>
            </a:r>
            <a:endParaRPr lang="cs-CZ" sz="5100" dirty="0" smtClean="0"/>
          </a:p>
          <a:p>
            <a:endParaRPr lang="cs-CZ" dirty="0" smtClean="0"/>
          </a:p>
          <a:p>
            <a:r>
              <a:rPr lang="cs-CZ" dirty="0" smtClean="0"/>
              <a:t>IA-EN Io ha un sonio</a:t>
            </a:r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www.condak.cz/interlingua/2018-10/25/cs/00.html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err="1" smtClean="0"/>
              <a:t>MetaTexis pro Word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err="1" smtClean="0"/>
              <a:t>PlusTools</a:t>
            </a:r>
            <a:endParaRPr lang="cs-CZ" sz="2400" b="1" dirty="0" smtClean="0"/>
          </a:p>
          <a:p>
            <a:endParaRPr lang="cs-CZ" sz="2000" dirty="0" smtClean="0"/>
          </a:p>
          <a:p>
            <a:r>
              <a:rPr lang="cs-CZ" sz="2000" dirty="0" smtClean="0"/>
              <a:t>Le crear de memoria de traduction (TM)</a:t>
            </a:r>
          </a:p>
          <a:p>
            <a:endParaRPr lang="cs-CZ" sz="2000" dirty="0" smtClean="0"/>
          </a:p>
          <a:p>
            <a:r>
              <a:rPr lang="cs-CZ" sz="2000" dirty="0" smtClean="0"/>
              <a:t>Le file a discargar IA-EN</a:t>
            </a:r>
          </a:p>
          <a:p>
            <a:r>
              <a:rPr lang="cs-CZ" sz="2000" dirty="0" smtClean="0"/>
              <a:t>DOCX, TMX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 Wordfast Anywhere          </a:t>
            </a:r>
            <a:r>
              <a:rPr lang="cs-CZ" sz="2700" dirty="0" smtClean="0"/>
              <a:t>   </a:t>
            </a:r>
            <a:r>
              <a:rPr lang="cs-CZ" sz="2700" dirty="0" err="1" smtClean="0"/>
              <a:t>cloud</a:t>
            </a:r>
            <a:r>
              <a:rPr lang="cs-CZ" sz="2700" dirty="0" smtClean="0"/>
              <a:t> </a:t>
            </a:r>
            <a:r>
              <a:rPr lang="cs-CZ" sz="2700" dirty="0" smtClean="0"/>
              <a:t>gratis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Wordfast Anywhere (WFA)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400" dirty="0" smtClean="0"/>
              <a:t>Le remote traduction (on-line) in web browser</a:t>
            </a:r>
          </a:p>
          <a:p>
            <a:r>
              <a:rPr lang="cs-CZ" sz="2400" dirty="0" smtClean="0"/>
              <a:t>WFA promove interlingua</a:t>
            </a:r>
          </a:p>
          <a:p>
            <a:r>
              <a:rPr lang="cs-CZ" sz="2400" dirty="0" smtClean="0"/>
              <a:t>Le web traduction automatic non promove le interlingua</a:t>
            </a:r>
          </a:p>
          <a:p>
            <a:r>
              <a:rPr lang="cs-CZ" sz="2400" dirty="0" smtClean="0"/>
              <a:t>Le possibilitate dictar le texto de destination (interlingua es non promote]</a:t>
            </a:r>
          </a:p>
          <a:p>
            <a:endParaRPr lang="cs-CZ" sz="2400" dirty="0" smtClean="0"/>
          </a:p>
          <a:p>
            <a:r>
              <a:rPr lang="cs-CZ" sz="2400" dirty="0" smtClean="0"/>
              <a:t>Wordfast Anywhere e Interlingua</a:t>
            </a:r>
          </a:p>
          <a:p>
            <a:endParaRPr lang="cs-CZ" sz="2000" dirty="0" smtClean="0"/>
          </a:p>
          <a:p>
            <a:r>
              <a:rPr lang="cs-CZ" sz="2000" dirty="0" smtClean="0">
                <a:hlinkClick r:id="rId2"/>
              </a:rPr>
              <a:t>www.condak.cz/interlingua/2019-01/18/cs/00.html</a:t>
            </a:r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Una e-posta on lassa render le 10 files inopinate</a:t>
            </a:r>
          </a:p>
          <a:p>
            <a:endParaRPr lang="cs-CZ" dirty="0" smtClean="0"/>
          </a:p>
          <a:p>
            <a:r>
              <a:rPr lang="cs-CZ" dirty="0" smtClean="0"/>
              <a:t>Le traduction de files ubicate sur un server</a:t>
            </a:r>
          </a:p>
          <a:p>
            <a:endParaRPr lang="cs-CZ" dirty="0" smtClean="0"/>
          </a:p>
          <a:p>
            <a:r>
              <a:rPr lang="cs-CZ" b="1" dirty="0" err="1" smtClean="0"/>
              <a:t>Upload: files fonte, TM, glossarios</a:t>
            </a:r>
          </a:p>
          <a:p>
            <a:endParaRPr lang="cs-CZ" dirty="0" smtClean="0"/>
          </a:p>
          <a:p>
            <a:r>
              <a:rPr lang="cs-CZ" b="1" dirty="0" err="1" smtClean="0"/>
              <a:t>Download: rendite (destination) files, promovite TM e glossarios, bilingue file TXML nam WFP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</a:t>
            </a:r>
            <a:r>
              <a:rPr lang="cs-CZ" sz="2200" dirty="0" smtClean="0"/>
              <a:t>icrosoft </a:t>
            </a:r>
            <a:r>
              <a:rPr lang="cs-CZ" sz="2200" dirty="0" smtClean="0"/>
              <a:t>Windows          software </a:t>
            </a:r>
            <a:r>
              <a:rPr lang="cs-CZ" sz="2200" dirty="0" err="1" smtClean="0"/>
              <a:t>commercial</a:t>
            </a:r>
            <a:r>
              <a:rPr lang="cs-CZ" sz="2200" dirty="0" smtClean="0"/>
              <a:t>   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PC </a:t>
            </a:r>
            <a:r>
              <a:rPr lang="cs-CZ" sz="2200" dirty="0" smtClean="0"/>
              <a:t>Translator (CS o SK)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PC Translator (v 2016)</a:t>
            </a:r>
          </a:p>
          <a:p>
            <a:r>
              <a:rPr lang="cs-CZ" sz="2000" dirty="0" smtClean="0"/>
              <a:t>CAT es isto acromymo abbreviamento formate de grande primari llttera)  "Computer Aided Translation". https://cs.wikipedia.org/wiki/CAT (</a:t>
            </a:r>
          </a:p>
          <a:p>
            <a:r>
              <a:rPr lang="cs-CZ" sz="2000" b="1" dirty="0" smtClean="0"/>
              <a:t>PC Translator vos lassa utilisar proprie memorias de traduction ab anno 2008, id es jam dece annos</a:t>
            </a:r>
          </a:p>
          <a:p>
            <a:r>
              <a:rPr lang="cs-CZ" sz="1800" b="1" dirty="0" smtClean="0">
                <a:hlinkClick r:id="rId2"/>
              </a:rPr>
              <a:t>www.condak.cz/interlingua/2019-01/29/cs/00.html</a:t>
            </a:r>
            <a:endParaRPr lang="cs-CZ" sz="1800" b="1" dirty="0" smtClean="0"/>
          </a:p>
          <a:p>
            <a:endParaRPr lang="cs-CZ" sz="1800" b="1" dirty="0" smtClean="0"/>
          </a:p>
          <a:p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 smtClean="0"/>
              <a:t>Le traduction automatic WTRAN32.exe </a:t>
            </a:r>
          </a:p>
          <a:p>
            <a:r>
              <a:rPr lang="cs-CZ" sz="1800" dirty="0" smtClean="0"/>
              <a:t>utilisar dictionario: programma  </a:t>
            </a:r>
          </a:p>
          <a:p>
            <a:r>
              <a:rPr lang="cs-CZ" sz="1800" dirty="0" smtClean="0">
                <a:solidFill>
                  <a:srgbClr val="0070C0"/>
                </a:solidFill>
              </a:rPr>
              <a:t>WDICT32.exe  e base de datos DBF</a:t>
            </a:r>
          </a:p>
          <a:p>
            <a:endParaRPr lang="cs-CZ" sz="1800" dirty="0" smtClean="0"/>
          </a:p>
          <a:p>
            <a:r>
              <a:rPr lang="cs-CZ" sz="1800" dirty="0" smtClean="0"/>
              <a:t>Il es possibile traducer in web browser per SETUPWEB.EXE. Ulterior in MS Word e in Outlook.</a:t>
            </a:r>
          </a:p>
          <a:p>
            <a:endParaRPr lang="cs-CZ" sz="1800" dirty="0" smtClean="0"/>
          </a:p>
          <a:p>
            <a:r>
              <a:rPr lang="cs-CZ" sz="1800" dirty="0" smtClean="0"/>
              <a:t>Per programma EMPTYDIC.exe es possibile crear </a:t>
            </a:r>
            <a:r>
              <a:rPr lang="cs-CZ" sz="1800" b="1" dirty="0" smtClean="0">
                <a:solidFill>
                  <a:srgbClr val="FF0000"/>
                </a:solidFill>
              </a:rPr>
              <a:t>vacue dictionario</a:t>
            </a:r>
            <a:r>
              <a:rPr lang="cs-CZ" sz="1800" dirty="0" smtClean="0"/>
              <a:t> nam recente linguistic par. </a:t>
            </a:r>
          </a:p>
          <a:p>
            <a:r>
              <a:rPr lang="cs-CZ" sz="1800" dirty="0" smtClean="0"/>
              <a:t>Por gerentia dictionarios se utilisar</a:t>
            </a:r>
          </a:p>
          <a:p>
            <a:r>
              <a:rPr lang="cs-CZ" sz="1800" dirty="0" err="1" smtClean="0">
                <a:solidFill>
                  <a:srgbClr val="FF0000"/>
                </a:solidFill>
              </a:rPr>
              <a:t>WTRDCTM.exe.</a:t>
            </a:r>
            <a:endParaRPr lang="cs-CZ" sz="1800" dirty="0"/>
          </a:p>
        </p:txBody>
      </p:sp>
      <p:pic>
        <p:nvPicPr>
          <p:cNvPr id="5" name="Obrázek 4" descr="translat-exe-2016-d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632438" cy="24143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200" dirty="0" smtClean="0"/>
              <a:t>Microsoft Windows                 </a:t>
            </a:r>
            <a:r>
              <a:rPr lang="cs-CZ" sz="2200" dirty="0" smtClean="0"/>
              <a:t>   </a:t>
            </a:r>
            <a:r>
              <a:rPr lang="cs-CZ" sz="2200" dirty="0" err="1" smtClean="0"/>
              <a:t>gratuite</a:t>
            </a:r>
            <a:r>
              <a:rPr lang="cs-CZ" sz="2200" dirty="0" smtClean="0"/>
              <a:t>  </a:t>
            </a:r>
            <a:r>
              <a:rPr lang="cs-CZ" sz="2200" dirty="0" err="1" smtClean="0"/>
              <a:t>instrumentos</a:t>
            </a:r>
            <a:r>
              <a:rPr lang="cs-CZ" sz="2200" dirty="0" smtClean="0"/>
              <a:t> </a:t>
            </a:r>
            <a:r>
              <a:rPr lang="cs-CZ" sz="2200" dirty="0" err="1" smtClean="0"/>
              <a:t>linguistic</a:t>
            </a:r>
            <a:r>
              <a:rPr lang="cs-CZ" sz="2200" dirty="0" smtClean="0"/>
              <a:t>  </a:t>
            </a:r>
            <a:r>
              <a:rPr lang="cs-CZ" sz="2200" dirty="0" smtClean="0"/>
              <a:t>de </a:t>
            </a:r>
            <a:r>
              <a:rPr lang="cs-CZ" sz="2200" dirty="0" smtClean="0"/>
              <a:t>diverse </a:t>
            </a:r>
            <a:r>
              <a:rPr lang="cs-CZ" sz="2200" dirty="0" err="1" smtClean="0"/>
              <a:t>autores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Wordfast Server (gratis)</a:t>
            </a:r>
          </a:p>
          <a:p>
            <a:r>
              <a:rPr lang="cs-CZ" sz="2400" dirty="0" smtClean="0"/>
              <a:t>Le laborar con grande TM (VLTM)</a:t>
            </a:r>
          </a:p>
          <a:p>
            <a:r>
              <a:rPr lang="cs-CZ" b="1" dirty="0" smtClean="0"/>
              <a:t>WF2TMX (gratis)</a:t>
            </a:r>
          </a:p>
          <a:p>
            <a:r>
              <a:rPr lang="cs-CZ" sz="2400" dirty="0" smtClean="0"/>
              <a:t>Le conversion del textual memoria de traduction¨in TMX e reverso </a:t>
            </a:r>
          </a:p>
          <a:p>
            <a:r>
              <a:rPr lang="cs-CZ" b="1" dirty="0" err="1" smtClean="0"/>
              <a:t>Goldpan Editor</a:t>
            </a:r>
          </a:p>
          <a:p>
            <a:r>
              <a:rPr lang="cs-CZ" sz="2400" dirty="0" smtClean="0"/>
              <a:t>Le possibilitate crear TBX file - bi-directional uso in OmegaT 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CS-IA, EN-CS, EN-DE</a:t>
            </a:r>
          </a:p>
          <a:p>
            <a:r>
              <a:rPr lang="cs-CZ" sz="2400" dirty="0" smtClean="0"/>
              <a:t>Virtaal, OmegaT, dimensiones de files, solmente 2 linguas</a:t>
            </a:r>
          </a:p>
          <a:p>
            <a:r>
              <a:rPr lang="cs-CZ" sz="2400" dirty="0" smtClean="0">
                <a:hlinkClick r:id="rId2"/>
              </a:rPr>
              <a:t>www.condak.cz/interlingua/2018-09/28/cs/00.html</a:t>
            </a: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sz="2000" dirty="0" smtClean="0"/>
              <a:t>Istos instrumentos non require MS Word</a:t>
            </a:r>
          </a:p>
          <a:p>
            <a:endParaRPr lang="cs-CZ" sz="2000" dirty="0" smtClean="0"/>
          </a:p>
          <a:p>
            <a:r>
              <a:rPr lang="cs-CZ" sz="2000" b="1" dirty="0" err="1" smtClean="0"/>
              <a:t>Heartsome TMX Editor</a:t>
            </a:r>
            <a:r>
              <a:rPr lang="cs-CZ" sz="2000" b="1" dirty="0" smtClean="0"/>
              <a:t> </a:t>
            </a:r>
          </a:p>
          <a:p>
            <a:r>
              <a:rPr lang="cs-CZ" sz="2000" dirty="0" err="1" smtClean="0"/>
              <a:t>Merge, split, correct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Virtaal (gratis)</a:t>
            </a:r>
          </a:p>
          <a:p>
            <a:r>
              <a:rPr lang="cs-CZ" sz="2000" dirty="0" smtClean="0"/>
              <a:t>Le possibilitate editar le lingua de destination in XML files</a:t>
            </a:r>
          </a:p>
          <a:p>
            <a:endParaRPr lang="cs-CZ" sz="2000" dirty="0" smtClean="0"/>
          </a:p>
          <a:p>
            <a:r>
              <a:rPr lang="cs-CZ" sz="2000" b="1" dirty="0" smtClean="0"/>
              <a:t>WF Converter (gratis)</a:t>
            </a:r>
          </a:p>
          <a:p>
            <a:r>
              <a:rPr lang="cs-CZ" sz="2000" dirty="0" smtClean="0"/>
              <a:t>Simile a Goldpan Editor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err="1" smtClean="0"/>
              <a:t>G</a:t>
            </a:r>
            <a:r>
              <a:rPr lang="cs-CZ" sz="2200" dirty="0" err="1" smtClean="0"/>
              <a:t>oldpan</a:t>
            </a:r>
            <a:r>
              <a:rPr lang="cs-CZ" sz="2200" dirty="0" smtClean="0"/>
              <a:t> </a:t>
            </a:r>
            <a:r>
              <a:rPr lang="cs-CZ" sz="2200" dirty="0" smtClean="0"/>
              <a:t>Editor pro </a:t>
            </a:r>
            <a:r>
              <a:rPr lang="cs-CZ" sz="2200" dirty="0" err="1" smtClean="0"/>
              <a:t>crear</a:t>
            </a:r>
            <a:r>
              <a:rPr lang="cs-CZ" sz="2200" dirty="0" smtClean="0"/>
              <a:t> TBX </a:t>
            </a:r>
            <a:r>
              <a:rPr lang="cs-CZ" sz="2200" dirty="0" err="1" smtClean="0"/>
              <a:t>file</a:t>
            </a:r>
            <a:r>
              <a:rPr lang="cs-CZ" sz="2200" dirty="0" smtClean="0"/>
              <a:t> de XLSX </a:t>
            </a:r>
            <a:r>
              <a:rPr lang="cs-CZ" sz="2200" dirty="0" err="1" smtClean="0"/>
              <a:t>file</a:t>
            </a:r>
            <a:r>
              <a:rPr lang="cs-CZ" sz="22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logrusglob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332657"/>
            <a:ext cx="5111750" cy="295232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 fontScale="92500" lnSpcReduction="20000"/>
          </a:bodyPr>
          <a:lstStyle/>
          <a:p>
            <a:r>
              <a:rPr lang="cs-CZ" sz="1600" b="1" dirty="0" smtClean="0"/>
              <a:t>Software esse sic gratis, mais solmente nam registrate utilisators. </a:t>
            </a:r>
          </a:p>
          <a:p>
            <a:endParaRPr lang="cs-CZ" dirty="0" smtClean="0"/>
          </a:p>
          <a:p>
            <a:r>
              <a:rPr lang="cs-CZ" b="1" dirty="0" smtClean="0"/>
              <a:t>Le files a aperir</a:t>
            </a:r>
          </a:p>
          <a:p>
            <a:r>
              <a:rPr lang="cs-CZ" dirty="0" smtClean="0"/>
              <a:t>SDLTM, SDLXLIFF, XLIFF, TMX, TBX</a:t>
            </a:r>
          </a:p>
          <a:p>
            <a:endParaRPr lang="cs-CZ" dirty="0" smtClean="0"/>
          </a:p>
          <a:p>
            <a:r>
              <a:rPr lang="cs-CZ" b="1" dirty="0" smtClean="0"/>
              <a:t>Un file archivos es ressource: XLSX</a:t>
            </a:r>
          </a:p>
          <a:p>
            <a:r>
              <a:rPr lang="cs-CZ" sz="2400" b="1" dirty="0" smtClean="0"/>
              <a:t>Glossario in OmegaT:</a:t>
            </a:r>
          </a:p>
          <a:p>
            <a:r>
              <a:rPr lang="cs-CZ" sz="2000" b="1" dirty="0" smtClean="0"/>
              <a:t>TXT ha minime dimension.</a:t>
            </a:r>
          </a:p>
          <a:p>
            <a:r>
              <a:rPr lang="cs-CZ" sz="1800" b="1" dirty="0" smtClean="0"/>
              <a:t>Le file IA - EN functiona solmente nam traduction de IA.</a:t>
            </a:r>
          </a:p>
          <a:p>
            <a:r>
              <a:rPr lang="cs-CZ" sz="2000" b="1" dirty="0" smtClean="0"/>
              <a:t>TBX ha maxime dimension. </a:t>
            </a:r>
          </a:p>
          <a:p>
            <a:r>
              <a:rPr lang="cs-CZ" sz="1800" b="1" dirty="0" smtClean="0"/>
              <a:t>Le file functiona item nam traduction de EN al IA. </a:t>
            </a:r>
          </a:p>
          <a:p>
            <a:endParaRPr lang="cs-CZ" dirty="0" smtClean="0"/>
          </a:p>
          <a:p>
            <a:r>
              <a:rPr lang="cs-CZ" sz="1800" dirty="0" smtClean="0"/>
              <a:t>Discargar de tres TBX files</a:t>
            </a:r>
            <a:r>
              <a:rPr lang="cs-CZ" sz="2000" b="1" dirty="0" smtClean="0"/>
              <a:t> </a:t>
            </a:r>
          </a:p>
          <a:p>
            <a:r>
              <a:rPr lang="cs-CZ" sz="2000" b="1" dirty="0" smtClean="0"/>
              <a:t>IA-EN</a:t>
            </a:r>
            <a:endParaRPr lang="cs-CZ" sz="2000" b="1" dirty="0"/>
          </a:p>
        </p:txBody>
      </p:sp>
      <p:pic>
        <p:nvPicPr>
          <p:cNvPr id="7" name="Obrázek 6" descr="logrus-soub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429000"/>
            <a:ext cx="1819275" cy="1057076"/>
          </a:xfrm>
          <a:prstGeom prst="rect">
            <a:avLst/>
          </a:prstGeom>
        </p:spPr>
      </p:pic>
      <p:pic>
        <p:nvPicPr>
          <p:cNvPr id="8" name="Obrázek 7" descr="txt-xlsx-tbx-d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429000"/>
            <a:ext cx="2867025" cy="1914525"/>
          </a:xfrm>
          <a:prstGeom prst="rect">
            <a:avLst/>
          </a:prstGeom>
        </p:spPr>
      </p:pic>
      <p:pic>
        <p:nvPicPr>
          <p:cNvPr id="9" name="Obrázek 8" descr="ia-en-3tbx-d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5373216"/>
            <a:ext cx="3126291" cy="962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Benvenite al 23e international conferentia del Interlingua.</a:t>
            </a:r>
            <a:endParaRPr lang="cs-CZ" dirty="0"/>
          </a:p>
        </p:txBody>
      </p:sp>
      <p:pic>
        <p:nvPicPr>
          <p:cNvPr id="4" name="Zástupný symbol pro obsah 3" descr="benvenite-ia-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525" y="1600994"/>
            <a:ext cx="6076950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      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200" dirty="0" smtClean="0"/>
              <a:t>OmegaT       </a:t>
            </a:r>
            <a:br>
              <a:rPr lang="cs-CZ" sz="2200" dirty="0" smtClean="0"/>
            </a:br>
            <a:r>
              <a:rPr lang="cs-CZ" sz="2200" dirty="0" err="1" smtClean="0"/>
              <a:t>le</a:t>
            </a:r>
            <a:r>
              <a:rPr lang="cs-CZ" sz="2200" dirty="0" smtClean="0"/>
              <a:t> </a:t>
            </a:r>
            <a:r>
              <a:rPr lang="cs-CZ" sz="2200" dirty="0" err="1" smtClean="0"/>
              <a:t>interfacie</a:t>
            </a:r>
            <a:r>
              <a:rPr lang="cs-CZ" sz="2200" dirty="0" smtClean="0"/>
              <a:t> </a:t>
            </a:r>
            <a:r>
              <a:rPr lang="cs-CZ" sz="2200" dirty="0" err="1" smtClean="0"/>
              <a:t>del</a:t>
            </a:r>
            <a:r>
              <a:rPr lang="cs-CZ" sz="2200" dirty="0" smtClean="0"/>
              <a:t> </a:t>
            </a:r>
            <a:r>
              <a:rPr lang="cs-CZ" sz="2200" dirty="0" err="1" smtClean="0"/>
              <a:t>usator</a:t>
            </a:r>
            <a:r>
              <a:rPr lang="cs-CZ" sz="2200" dirty="0" smtClean="0"/>
              <a:t> </a:t>
            </a:r>
            <a:r>
              <a:rPr lang="cs-CZ" sz="2200" dirty="0" err="1" smtClean="0"/>
              <a:t>automatic</a:t>
            </a:r>
            <a:r>
              <a:rPr lang="cs-CZ" sz="2200" dirty="0" smtClean="0"/>
              <a:t> </a:t>
            </a:r>
            <a:r>
              <a:rPr lang="cs-CZ" sz="2200" dirty="0" err="1" smtClean="0"/>
              <a:t>traduction</a:t>
            </a:r>
            <a:r>
              <a:rPr lang="cs-CZ" sz="2200" dirty="0" smtClean="0"/>
              <a:t> de TMX 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OmegaT</a:t>
            </a:r>
          </a:p>
          <a:p>
            <a:endParaRPr lang="cs-CZ" b="1" dirty="0" smtClean="0"/>
          </a:p>
          <a:p>
            <a:r>
              <a:rPr lang="cs-CZ" sz="2400" dirty="0" smtClean="0"/>
              <a:t>TMX: EN-US, CS-CZ, IA-IA</a:t>
            </a:r>
          </a:p>
          <a:p>
            <a:r>
              <a:rPr lang="cs-CZ" sz="2400" dirty="0" smtClean="0"/>
              <a:t>Lingua del interfacie del usator</a:t>
            </a:r>
          </a:p>
          <a:p>
            <a:r>
              <a:rPr lang="cs-CZ" sz="2400" dirty="0" err="1" smtClean="0"/>
              <a:t>Duser.language=ia  (en, cs,de,…)</a:t>
            </a:r>
          </a:p>
          <a:p>
            <a:r>
              <a:rPr lang="cs-CZ" sz="2000" dirty="0" smtClean="0">
                <a:hlinkClick r:id="rId2"/>
              </a:rPr>
              <a:t>www.condak.cz/interlingua/2018-10/27/cs/00.html</a:t>
            </a:r>
            <a:endParaRPr lang="cs-CZ" sz="2000" dirty="0" smtClean="0"/>
          </a:p>
          <a:p>
            <a:r>
              <a:rPr lang="cs-CZ" sz="2000" b="1" dirty="0" smtClean="0"/>
              <a:t>Le monstrars de traduction</a:t>
            </a:r>
          </a:p>
          <a:p>
            <a:r>
              <a:rPr lang="cs-CZ" sz="1800" dirty="0" smtClean="0">
                <a:hlinkClick r:id="rId3"/>
              </a:rPr>
              <a:t>www.condak.cz/interlingua/2019-02/07/cs/00.html</a:t>
            </a:r>
            <a:endParaRPr lang="cs-CZ" sz="1800" dirty="0" smtClean="0"/>
          </a:p>
          <a:p>
            <a:r>
              <a:rPr lang="cs-CZ" sz="1800" dirty="0" smtClean="0">
                <a:hlinkClick r:id="rId4"/>
              </a:rPr>
              <a:t>www.condak.cz/interlingua/2019-02/28/cs/00.html</a:t>
            </a:r>
            <a:endParaRPr lang="cs-CZ" sz="1800" dirty="0" smtClean="0"/>
          </a:p>
          <a:p>
            <a:r>
              <a:rPr lang="cs-CZ" sz="2000" i="1" dirty="0" smtClean="0"/>
              <a:t>Le corrector orthographic</a:t>
            </a:r>
          </a:p>
          <a:p>
            <a:r>
              <a:rPr lang="cs-CZ" sz="1800" dirty="0" smtClean="0">
                <a:hlinkClick r:id="rId5"/>
              </a:rPr>
              <a:t>www.condak.cz/interlingua/2019-03/01/cs/00.html</a:t>
            </a:r>
            <a:endParaRPr lang="cs-CZ" sz="1800" dirty="0" smtClean="0"/>
          </a:p>
          <a:p>
            <a:r>
              <a:rPr lang="cs-CZ" sz="1800" dirty="0" smtClean="0">
                <a:hlinkClick r:id="rId6"/>
              </a:rPr>
              <a:t>www.condak.cz/interlingua/2019-03/04/cs/00.html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Programma utilisar medio JAVA e functiona a plure platteformas: Linux, Windows, UNIX, etc.</a:t>
            </a:r>
          </a:p>
          <a:p>
            <a:endParaRPr lang="cs-CZ" dirty="0" smtClean="0"/>
          </a:p>
          <a:p>
            <a:r>
              <a:rPr lang="cs-CZ" dirty="0" smtClean="0"/>
              <a:t>Il traducera le files inserte al projecto.</a:t>
            </a:r>
          </a:p>
          <a:p>
            <a:r>
              <a:rPr lang="cs-CZ" dirty="0" smtClean="0"/>
              <a:t>Le projecto  pote continer le files diverse formati.</a:t>
            </a:r>
          </a:p>
          <a:p>
            <a:endParaRPr lang="cs-CZ" dirty="0" smtClean="0"/>
          </a:p>
          <a:p>
            <a:r>
              <a:rPr lang="cs-CZ" b="1" dirty="0" smtClean="0"/>
              <a:t>Le traduction se archiva instante in TMX,</a:t>
            </a:r>
          </a:p>
          <a:p>
            <a:r>
              <a:rPr lang="cs-CZ" dirty="0" smtClean="0"/>
              <a:t>Possibilitate lege linguistic par de TMX plurilingue. Le numero TMX legete es non limitate. Le numero glossarios legete es non limitate. </a:t>
            </a:r>
          </a:p>
          <a:p>
            <a:endParaRPr lang="cs-CZ" dirty="0" smtClean="0"/>
          </a:p>
          <a:p>
            <a:r>
              <a:rPr lang="cs-CZ" sz="1600" dirty="0" smtClean="0"/>
              <a:t>Le possibilitate usar un traduction automatic Apertium (.JAR) nebo Slate Desktop. Uno usator de Linuxu annunciava le usar local traduction automatic neuron. </a:t>
            </a:r>
          </a:p>
          <a:p>
            <a:endParaRPr lang="cs-CZ" dirty="0"/>
          </a:p>
        </p:txBody>
      </p:sp>
      <p:pic>
        <p:nvPicPr>
          <p:cNvPr id="5" name="Obrázek 4" descr="omega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260648"/>
            <a:ext cx="983357" cy="10776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Interlingua e le actualisation de ressources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Como ressources nos utilisar TMX, TXT , XLSX, DB e DBF </a:t>
            </a:r>
          </a:p>
          <a:p>
            <a:r>
              <a:rPr lang="cs-CZ" sz="2000" dirty="0" smtClean="0"/>
              <a:t>Como archivos se utilisar files, a quales se difficultate editar items: TBX, XLIFF </a:t>
            </a:r>
          </a:p>
          <a:p>
            <a:r>
              <a:rPr lang="cs-CZ" sz="2000" dirty="0" smtClean="0"/>
              <a:t>Programma Virtaal pote editar items de lingua de destination. Il es convenibile </a:t>
            </a:r>
          </a:p>
          <a:p>
            <a:r>
              <a:rPr lang="cs-CZ" sz="2000" dirty="0" smtClean="0"/>
              <a:t>Por cerca in TXT file Io utilisar programma SDA,  por cerca in ambe linguages TMLookup </a:t>
            </a:r>
            <a:endParaRPr lang="cs-CZ" sz="2000" b="1" dirty="0" smtClean="0"/>
          </a:p>
          <a:p>
            <a:r>
              <a:rPr lang="cs-CZ" sz="2000" dirty="0" smtClean="0"/>
              <a:t>Cercar items es poterea in bilingue HTML, DOC, DOCX, PDF ad.</a:t>
            </a:r>
          </a:p>
          <a:p>
            <a:endParaRPr lang="cs-CZ" dirty="0"/>
          </a:p>
        </p:txBody>
      </p:sp>
      <p:pic>
        <p:nvPicPr>
          <p:cNvPr id="5" name="Zástupný symbol pro obsah 4" descr="pcd-essit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844824"/>
            <a:ext cx="4024312" cy="385440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Traduction per glossario in programma DGT-OmegaT</a:t>
            </a:r>
            <a:endParaRPr lang="cs-CZ" dirty="0"/>
          </a:p>
        </p:txBody>
      </p:sp>
      <p:pic>
        <p:nvPicPr>
          <p:cNvPr id="5" name="Zástupný symbol pro obsah 4" descr="search-pretranslat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7"/>
            <a:ext cx="2818656" cy="439239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cs-CZ" sz="2000" dirty="0" smtClean="0">
                <a:hlinkClick r:id="rId3"/>
              </a:rPr>
              <a:t>www.condak.cz/interlingua/2019-04/07/cs/00.html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www.condak.cz/interlingua/2019-04/13/cs/00.html</a:t>
            </a:r>
            <a:endParaRPr lang="cs-CZ" sz="2000" dirty="0" smtClean="0"/>
          </a:p>
          <a:p>
            <a:r>
              <a:rPr lang="cs-CZ" sz="2000" dirty="0" smtClean="0"/>
              <a:t>"TRADUCTION AUTOMATIC"</a:t>
            </a:r>
          </a:p>
          <a:p>
            <a:r>
              <a:rPr lang="cs-CZ" sz="2400" b="1" dirty="0" smtClean="0"/>
              <a:t>Provisori solution nam lingua con micre amonta bilingue ressource. </a:t>
            </a:r>
          </a:p>
          <a:p>
            <a:endParaRPr lang="cs-CZ" sz="2000" dirty="0" smtClean="0"/>
          </a:p>
          <a:p>
            <a:r>
              <a:rPr lang="cs-CZ" sz="2000" dirty="0" smtClean="0"/>
              <a:t>In programma DGT-OmegaT es possibilitate obtener literal traduction. </a:t>
            </a:r>
          </a:p>
          <a:p>
            <a:r>
              <a:rPr lang="cs-CZ" sz="2000" dirty="0" smtClean="0">
                <a:hlinkClick r:id="rId5" action="ppaction://hlinkfile"/>
              </a:rPr>
              <a:t>EN-CS Replace glossary entries</a:t>
            </a:r>
            <a:endParaRPr lang="cs-CZ" sz="2000" dirty="0" smtClean="0"/>
          </a:p>
          <a:p>
            <a:r>
              <a:rPr lang="cs-CZ" sz="2000" dirty="0" smtClean="0">
                <a:hlinkClick r:id="rId6" action="ppaction://hlinkfile"/>
              </a:rPr>
              <a:t> IA-CS Replace glossary entries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2276872"/>
            <a:ext cx="5660032" cy="2376264"/>
          </a:xfrm>
        </p:spPr>
        <p:txBody>
          <a:bodyPr>
            <a:noAutofit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cs-CZ" sz="4000" dirty="0" smtClean="0"/>
              <a:t> </a:t>
            </a:r>
            <a:r>
              <a:rPr lang="cs-CZ" sz="3600" dirty="0" err="1" smtClean="0"/>
              <a:t>Gratias</a:t>
            </a:r>
            <a:r>
              <a:rPr lang="cs-CZ" sz="3600" dirty="0" smtClean="0"/>
              <a:t> </a:t>
            </a:r>
            <a:r>
              <a:rPr lang="cs-CZ" sz="3600" dirty="0" smtClean="0"/>
              <a:t>pro </a:t>
            </a:r>
            <a:r>
              <a:rPr lang="cs-CZ" sz="3600" dirty="0" err="1" smtClean="0"/>
              <a:t>vostre</a:t>
            </a:r>
            <a:r>
              <a:rPr lang="cs-CZ" sz="3600" dirty="0" smtClean="0"/>
              <a:t> </a:t>
            </a:r>
            <a:r>
              <a:rPr lang="cs-CZ" sz="3600" dirty="0" err="1" smtClean="0"/>
              <a:t>attention</a:t>
            </a:r>
            <a:r>
              <a:rPr lang="cs-CZ" sz="3600" dirty="0" smtClean="0"/>
              <a:t>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           </a:t>
            </a:r>
            <a:r>
              <a:rPr lang="cs-CZ" sz="2800" dirty="0" smtClean="0"/>
              <a:t>Milan </a:t>
            </a:r>
            <a:r>
              <a:rPr lang="cs-CZ" sz="2800" dirty="0" smtClean="0"/>
              <a:t>Čondák 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23728" y="5373216"/>
            <a:ext cx="4824536" cy="79898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                  e-posta: milan@condak.cz</a:t>
            </a:r>
            <a:endParaRPr lang="cs-CZ" sz="2000" dirty="0"/>
          </a:p>
        </p:txBody>
      </p:sp>
      <p:pic>
        <p:nvPicPr>
          <p:cNvPr id="7" name="Zástupný symbol pro obrázek 6" descr="title-p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4248472" cy="8640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Milan Čondák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Io es Tchecoslovaco, Slavo e Europeen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Io nasceva in le anno 1947, </a:t>
            </a:r>
          </a:p>
          <a:p>
            <a:pPr>
              <a:buNone/>
            </a:pPr>
            <a:r>
              <a:rPr lang="cs-CZ" sz="2400" dirty="0" smtClean="0"/>
              <a:t>mi ambe parentes nasceva</a:t>
            </a:r>
          </a:p>
          <a:p>
            <a:pPr>
              <a:buNone/>
            </a:pPr>
            <a:r>
              <a:rPr lang="cs-CZ" sz="2400" dirty="0" smtClean="0"/>
              <a:t>post le anno 1918 </a:t>
            </a:r>
          </a:p>
          <a:p>
            <a:pPr>
              <a:buNone/>
            </a:pPr>
            <a:r>
              <a:rPr lang="cs-CZ" sz="2400" dirty="0" smtClean="0"/>
              <a:t>in le Tchecoslovakia.</a:t>
            </a:r>
          </a:p>
          <a:p>
            <a:pPr>
              <a:buNone/>
            </a:pPr>
            <a:r>
              <a:rPr lang="cs-CZ" sz="2400" dirty="0" smtClean="0"/>
              <a:t>Isto stato del anno 1993</a:t>
            </a:r>
          </a:p>
          <a:p>
            <a:pPr>
              <a:buNone/>
            </a:pPr>
            <a:r>
              <a:rPr lang="cs-CZ" sz="2400" dirty="0" smtClean="0"/>
              <a:t>non existe. Il existe </a:t>
            </a:r>
          </a:p>
          <a:p>
            <a:pPr>
              <a:buNone/>
            </a:pPr>
            <a:r>
              <a:rPr lang="cs-CZ" sz="2400" dirty="0" smtClean="0"/>
              <a:t>nationalitate tchecoslovaca </a:t>
            </a:r>
          </a:p>
          <a:p>
            <a:pPr>
              <a:buNone/>
            </a:pPr>
            <a:r>
              <a:rPr lang="cs-CZ" sz="2400" dirty="0" smtClean="0"/>
              <a:t>(le grupo  ethnic e linguistic).</a:t>
            </a:r>
          </a:p>
          <a:p>
            <a:pPr>
              <a:buNone/>
            </a:pPr>
            <a:r>
              <a:rPr lang="cs-CZ" sz="3000" dirty="0" smtClean="0"/>
              <a:t>Io parla e Io scribe tchec.</a:t>
            </a:r>
            <a:endParaRPr lang="cs-CZ" sz="3000" dirty="0"/>
          </a:p>
        </p:txBody>
      </p:sp>
      <p:pic>
        <p:nvPicPr>
          <p:cNvPr id="4" name="Obrázek 3" descr="milan2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4499991" cy="37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Linguas de Austria-Hungaria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1400" dirty="0" smtClean="0">
                <a:hlinkClick r:id="rId2"/>
              </a:rPr>
              <a:t>https://ia.wikipedia.org/wiki/Austria-Hungaria</a:t>
            </a:r>
            <a:endParaRPr lang="cs-CZ" sz="1400" dirty="0" smtClean="0"/>
          </a:p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 smtClean="0">
                <a:hlinkClick r:id="rId3"/>
              </a:rPr>
              <a:t>https://cs.wikipedia.org/wiki/Rakousko-Uhersko#Obyvatelstvo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800" dirty="0" smtClean="0"/>
              <a:t>Linguas de Austria-Hungaria (1910)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200" dirty="0" smtClean="0"/>
              <a:t>germanico  		23,36 %</a:t>
            </a:r>
          </a:p>
          <a:p>
            <a:pPr>
              <a:buNone/>
            </a:pPr>
            <a:r>
              <a:rPr lang="cs-CZ" sz="1200" dirty="0" smtClean="0"/>
              <a:t>hungaro 		19,57 %</a:t>
            </a:r>
          </a:p>
          <a:p>
            <a:pPr>
              <a:buNone/>
            </a:pPr>
            <a:r>
              <a:rPr lang="cs-CZ" sz="1200" dirty="0" smtClean="0"/>
              <a:t>tcheco 		12,54 %</a:t>
            </a:r>
          </a:p>
          <a:p>
            <a:pPr>
              <a:buNone/>
            </a:pPr>
            <a:r>
              <a:rPr lang="cs-CZ" sz="1200" dirty="0" smtClean="0"/>
              <a:t>serbo e croato 	9,68 %</a:t>
            </a:r>
          </a:p>
          <a:p>
            <a:pPr>
              <a:buNone/>
            </a:pPr>
            <a:r>
              <a:rPr lang="cs-CZ" sz="1200" dirty="0" smtClean="0"/>
              <a:t>polaco		8,52 %</a:t>
            </a:r>
          </a:p>
          <a:p>
            <a:pPr>
              <a:buNone/>
            </a:pPr>
            <a:r>
              <a:rPr lang="cs-CZ" sz="1200" dirty="0" smtClean="0"/>
              <a:t>ukraino (rutheno)	7,78 %</a:t>
            </a:r>
          </a:p>
          <a:p>
            <a:pPr>
              <a:buNone/>
            </a:pPr>
            <a:r>
              <a:rPr lang="cs-CZ" sz="1200" dirty="0" smtClean="0"/>
              <a:t>romanian		6,27 %</a:t>
            </a:r>
          </a:p>
          <a:p>
            <a:pPr>
              <a:buNone/>
            </a:pPr>
            <a:r>
              <a:rPr lang="cs-CZ" sz="1200" dirty="0" smtClean="0"/>
              <a:t>slovaco		3,83 %</a:t>
            </a:r>
          </a:p>
          <a:p>
            <a:pPr>
              <a:buNone/>
            </a:pPr>
            <a:r>
              <a:rPr lang="cs-CZ" sz="1200" dirty="0" smtClean="0"/>
              <a:t>slovenio 		2,44 %</a:t>
            </a:r>
          </a:p>
          <a:p>
            <a:pPr>
              <a:buNone/>
            </a:pPr>
            <a:r>
              <a:rPr lang="cs-CZ" sz="1200" dirty="0" smtClean="0"/>
              <a:t>italiano		1,5 %</a:t>
            </a:r>
          </a:p>
          <a:p>
            <a:pPr>
              <a:buNone/>
            </a:pPr>
            <a:r>
              <a:rPr lang="cs-CZ" sz="1200" dirty="0" smtClean="0"/>
              <a:t>alteres		4,51 % 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600" dirty="0" smtClean="0"/>
              <a:t>Mi ancestres esseva per lingua in le gruppar final Alteres. E tante Io ha alique docer.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Mappa linguistic de Austria-Hungaria</a:t>
            </a:r>
            <a:endParaRPr lang="cs-CZ" dirty="0"/>
          </a:p>
        </p:txBody>
      </p:sp>
      <p:pic>
        <p:nvPicPr>
          <p:cNvPr id="4" name="Zástupný symbol pro obsah 3" descr="shepherd19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77172"/>
            <a:ext cx="6624736" cy="52566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Austria-Hungaria</a:t>
            </a:r>
            <a:endParaRPr lang="cs-CZ" dirty="0"/>
          </a:p>
        </p:txBody>
      </p:sp>
      <p:pic>
        <p:nvPicPr>
          <p:cNvPr id="4" name="Zástupný symbol pro obsah 3" descr="zeme-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574" y="1600200"/>
            <a:ext cx="58588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﻿Cisleithanien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25000" lnSpcReduction="20000"/>
          </a:bodyPr>
          <a:lstStyle/>
          <a:p>
            <a:r>
              <a:rPr lang="cs-CZ" sz="6400" dirty="0" smtClean="0">
                <a:hlinkClick r:id="rId2"/>
              </a:rPr>
              <a:t>https://de.wikipedia.org/wiki/%C3%96sterreich-Ungarn</a:t>
            </a:r>
            <a:endParaRPr lang="cs-CZ" sz="6400" dirty="0" smtClean="0"/>
          </a:p>
          <a:p>
            <a:endParaRPr lang="cs-CZ" sz="4500" dirty="0" smtClean="0"/>
          </a:p>
          <a:p>
            <a:endParaRPr lang="cs-CZ" dirty="0" smtClean="0"/>
          </a:p>
          <a:p>
            <a:r>
              <a:rPr lang="cs-CZ" sz="5600" dirty="0" smtClean="0"/>
              <a:t>1. </a:t>
            </a:r>
            <a:r>
              <a:rPr lang="cs-CZ" sz="5600" dirty="0" err="1" smtClean="0"/>
              <a:t>Böhmen</a:t>
            </a:r>
            <a:endParaRPr lang="cs-CZ" sz="5600" dirty="0" smtClean="0"/>
          </a:p>
          <a:p>
            <a:r>
              <a:rPr lang="cs-CZ" sz="5600" dirty="0" smtClean="0"/>
              <a:t>2. </a:t>
            </a:r>
            <a:r>
              <a:rPr lang="cs-CZ" sz="5600" dirty="0" err="1" smtClean="0"/>
              <a:t>Bukowina</a:t>
            </a:r>
            <a:endParaRPr lang="cs-CZ" sz="5600" dirty="0" smtClean="0"/>
          </a:p>
          <a:p>
            <a:r>
              <a:rPr lang="cs-CZ" sz="5600" dirty="0" smtClean="0"/>
              <a:t>3. </a:t>
            </a:r>
            <a:r>
              <a:rPr lang="cs-CZ" sz="5600" dirty="0" err="1" smtClean="0"/>
              <a:t>Kärnten</a:t>
            </a:r>
            <a:endParaRPr lang="cs-CZ" sz="5600" dirty="0" smtClean="0"/>
          </a:p>
          <a:p>
            <a:r>
              <a:rPr lang="cs-CZ" sz="5600" dirty="0" smtClean="0"/>
              <a:t>4. </a:t>
            </a:r>
            <a:r>
              <a:rPr lang="cs-CZ" sz="5600" dirty="0" err="1" smtClean="0"/>
              <a:t>Krain</a:t>
            </a:r>
            <a:endParaRPr lang="cs-CZ" sz="5600" dirty="0" smtClean="0"/>
          </a:p>
          <a:p>
            <a:r>
              <a:rPr lang="cs-CZ" sz="5600" dirty="0" smtClean="0"/>
              <a:t>5. </a:t>
            </a:r>
            <a:r>
              <a:rPr lang="cs-CZ" sz="5600" dirty="0" err="1" smtClean="0"/>
              <a:t>Dalmatien</a:t>
            </a:r>
            <a:endParaRPr lang="cs-CZ" sz="5600" dirty="0" smtClean="0"/>
          </a:p>
          <a:p>
            <a:r>
              <a:rPr lang="cs-CZ" sz="5600" dirty="0" smtClean="0"/>
              <a:t>6. </a:t>
            </a:r>
            <a:r>
              <a:rPr lang="cs-CZ" sz="5600" dirty="0" err="1" smtClean="0"/>
              <a:t>Galizien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Lodomerien</a:t>
            </a:r>
            <a:endParaRPr lang="cs-CZ" sz="5600" dirty="0" smtClean="0"/>
          </a:p>
          <a:p>
            <a:r>
              <a:rPr lang="cs-CZ" sz="5600" dirty="0" smtClean="0"/>
              <a:t>7. </a:t>
            </a:r>
            <a:r>
              <a:rPr lang="cs-CZ" sz="5600" dirty="0" err="1" smtClean="0"/>
              <a:t>Görz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Gradisca</a:t>
            </a:r>
            <a:r>
              <a:rPr lang="cs-CZ" sz="5600" dirty="0" smtClean="0"/>
              <a:t>; </a:t>
            </a:r>
            <a:r>
              <a:rPr lang="cs-CZ" sz="5600" dirty="0" err="1" smtClean="0"/>
              <a:t>Triest</a:t>
            </a:r>
            <a:r>
              <a:rPr lang="cs-CZ" sz="5600" dirty="0" smtClean="0"/>
              <a:t> </a:t>
            </a:r>
            <a:r>
              <a:rPr lang="cs-CZ" sz="5600" dirty="0" err="1" smtClean="0"/>
              <a:t>mit</a:t>
            </a:r>
            <a:r>
              <a:rPr lang="cs-CZ" sz="5600" dirty="0" smtClean="0"/>
              <a:t> </a:t>
            </a:r>
            <a:r>
              <a:rPr lang="cs-CZ" sz="5600" dirty="0" err="1" smtClean="0"/>
              <a:t>Gebiet</a:t>
            </a:r>
            <a:r>
              <a:rPr lang="cs-CZ" sz="5600" dirty="0" smtClean="0"/>
              <a:t>; </a:t>
            </a:r>
            <a:r>
              <a:rPr lang="cs-CZ" sz="5600" dirty="0" err="1" smtClean="0"/>
              <a:t>Istrien</a:t>
            </a:r>
            <a:endParaRPr lang="cs-CZ" sz="5600" dirty="0" smtClean="0"/>
          </a:p>
          <a:p>
            <a:r>
              <a:rPr lang="cs-CZ" sz="5600" dirty="0" smtClean="0"/>
              <a:t>8. </a:t>
            </a:r>
            <a:r>
              <a:rPr lang="cs-CZ" sz="5600" dirty="0" err="1" smtClean="0"/>
              <a:t>Österreich</a:t>
            </a:r>
            <a:r>
              <a:rPr lang="cs-CZ" sz="5600" dirty="0" smtClean="0"/>
              <a:t> </a:t>
            </a:r>
            <a:r>
              <a:rPr lang="cs-CZ" sz="5600" dirty="0" err="1" smtClean="0"/>
              <a:t>unter</a:t>
            </a:r>
            <a:r>
              <a:rPr lang="cs-CZ" sz="5600" dirty="0" smtClean="0"/>
              <a:t> der </a:t>
            </a:r>
            <a:r>
              <a:rPr lang="cs-CZ" sz="5600" dirty="0" err="1" smtClean="0"/>
              <a:t>Enns</a:t>
            </a:r>
            <a:endParaRPr lang="cs-CZ" sz="5600" dirty="0" smtClean="0"/>
          </a:p>
          <a:p>
            <a:r>
              <a:rPr lang="cs-CZ" sz="5600" dirty="0" smtClean="0"/>
              <a:t>9. </a:t>
            </a:r>
            <a:r>
              <a:rPr lang="cs-CZ" sz="5600" dirty="0" err="1" smtClean="0"/>
              <a:t>Mähren</a:t>
            </a:r>
            <a:endParaRPr lang="cs-CZ" sz="5600" dirty="0" smtClean="0"/>
          </a:p>
          <a:p>
            <a:r>
              <a:rPr lang="cs-CZ" sz="5600" dirty="0" smtClean="0"/>
              <a:t>10. Salzburg</a:t>
            </a:r>
          </a:p>
          <a:p>
            <a:r>
              <a:rPr lang="cs-CZ" sz="5600" dirty="0" smtClean="0"/>
              <a:t>11. </a:t>
            </a:r>
            <a:r>
              <a:rPr lang="cs-CZ" sz="5600" dirty="0" err="1" smtClean="0"/>
              <a:t>Österreichisch</a:t>
            </a:r>
            <a:r>
              <a:rPr lang="cs-CZ" sz="5600" dirty="0" smtClean="0"/>
              <a:t>-</a:t>
            </a:r>
            <a:r>
              <a:rPr lang="cs-CZ" sz="5600" dirty="0" err="1" smtClean="0"/>
              <a:t>Schlesien</a:t>
            </a:r>
            <a:endParaRPr lang="cs-CZ" sz="5600" dirty="0" smtClean="0"/>
          </a:p>
          <a:p>
            <a:r>
              <a:rPr lang="cs-CZ" sz="5600" dirty="0" smtClean="0"/>
              <a:t>12. </a:t>
            </a:r>
            <a:r>
              <a:rPr lang="cs-CZ" sz="5600" dirty="0" err="1" smtClean="0"/>
              <a:t>Steiermark</a:t>
            </a:r>
            <a:endParaRPr lang="cs-CZ" sz="5600" dirty="0" smtClean="0"/>
          </a:p>
          <a:p>
            <a:r>
              <a:rPr lang="cs-CZ" sz="5600" dirty="0" smtClean="0"/>
              <a:t>13. </a:t>
            </a:r>
            <a:r>
              <a:rPr lang="cs-CZ" sz="5600" dirty="0" err="1" smtClean="0"/>
              <a:t>Tirol</a:t>
            </a:r>
            <a:endParaRPr lang="cs-CZ" sz="5600" dirty="0" smtClean="0"/>
          </a:p>
          <a:p>
            <a:r>
              <a:rPr lang="cs-CZ" sz="5600" dirty="0" smtClean="0"/>
              <a:t>14. </a:t>
            </a:r>
            <a:r>
              <a:rPr lang="cs-CZ" sz="5600" dirty="0" err="1" smtClean="0"/>
              <a:t>Österreich</a:t>
            </a:r>
            <a:r>
              <a:rPr lang="cs-CZ" sz="5600" dirty="0" smtClean="0"/>
              <a:t> ob der </a:t>
            </a:r>
            <a:r>
              <a:rPr lang="cs-CZ" sz="5600" dirty="0" err="1" smtClean="0"/>
              <a:t>Enns</a:t>
            </a:r>
            <a:endParaRPr lang="cs-CZ" sz="5600" dirty="0" smtClean="0"/>
          </a:p>
          <a:p>
            <a:r>
              <a:rPr lang="cs-CZ" sz="5600" dirty="0" smtClean="0"/>
              <a:t>15. </a:t>
            </a:r>
            <a:r>
              <a:rPr lang="cs-CZ" sz="5600" dirty="0" err="1" smtClean="0"/>
              <a:t>Vorarlberg</a:t>
            </a:r>
            <a:endParaRPr lang="cs-CZ" sz="5600" dirty="0" smtClean="0"/>
          </a:p>
          <a:p>
            <a:r>
              <a:rPr lang="cs-CZ" sz="5600" dirty="0" smtClean="0"/>
              <a:t>﻿</a:t>
            </a:r>
            <a:r>
              <a:rPr lang="cs-CZ" sz="5600" dirty="0" err="1" smtClean="0"/>
              <a:t>Transleithanien</a:t>
            </a:r>
            <a:endParaRPr lang="cs-CZ" sz="5600" dirty="0" smtClean="0"/>
          </a:p>
          <a:p>
            <a:r>
              <a:rPr lang="cs-CZ" sz="5600" dirty="0" smtClean="0"/>
              <a:t>16. </a:t>
            </a:r>
            <a:r>
              <a:rPr lang="cs-CZ" sz="5600" dirty="0" err="1" smtClean="0"/>
              <a:t>Ungarn</a:t>
            </a:r>
            <a:r>
              <a:rPr lang="cs-CZ" sz="5600" dirty="0" smtClean="0"/>
              <a:t> (</a:t>
            </a:r>
            <a:r>
              <a:rPr lang="cs-CZ" sz="5600" dirty="0" err="1" smtClean="0"/>
              <a:t>mit</a:t>
            </a:r>
            <a:r>
              <a:rPr lang="cs-CZ" sz="5600" dirty="0" smtClean="0"/>
              <a:t> </a:t>
            </a:r>
            <a:r>
              <a:rPr lang="cs-CZ" sz="5600" dirty="0" err="1" smtClean="0"/>
              <a:t>Wojwodina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Siebenbürgen</a:t>
            </a:r>
            <a:r>
              <a:rPr lang="cs-CZ" sz="5600" dirty="0" smtClean="0"/>
              <a:t>)</a:t>
            </a:r>
          </a:p>
          <a:p>
            <a:r>
              <a:rPr lang="cs-CZ" sz="5600" dirty="0" smtClean="0"/>
              <a:t>17. </a:t>
            </a:r>
            <a:r>
              <a:rPr lang="cs-CZ" sz="5600" dirty="0" err="1" smtClean="0"/>
              <a:t>Kroatien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Slawonien</a:t>
            </a:r>
            <a:endParaRPr lang="cs-CZ" sz="5600" dirty="0" smtClean="0"/>
          </a:p>
          <a:p>
            <a:r>
              <a:rPr lang="cs-CZ" sz="5600" dirty="0" smtClean="0"/>
              <a:t>﻿(18.) </a:t>
            </a:r>
            <a:r>
              <a:rPr lang="cs-CZ" sz="5600" dirty="0" err="1" smtClean="0"/>
              <a:t>Bosnien</a:t>
            </a:r>
            <a:r>
              <a:rPr lang="cs-CZ" sz="5600" dirty="0" smtClean="0"/>
              <a:t> </a:t>
            </a:r>
            <a:r>
              <a:rPr lang="cs-CZ" sz="5600" dirty="0" err="1" smtClean="0"/>
              <a:t>und</a:t>
            </a:r>
            <a:r>
              <a:rPr lang="cs-CZ" sz="5600" dirty="0" smtClean="0"/>
              <a:t> </a:t>
            </a:r>
            <a:r>
              <a:rPr lang="cs-CZ" sz="5600" dirty="0" err="1" smtClean="0"/>
              <a:t>Herzegowina</a:t>
            </a:r>
            <a:endParaRPr lang="cs-CZ" sz="5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 e le traduction automatic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CAT utilisar a la traduction bilingue ressource</a:t>
            </a:r>
          </a:p>
          <a:p>
            <a:pPr>
              <a:buNone/>
            </a:pPr>
            <a:r>
              <a:rPr lang="cs-CZ" sz="2400" dirty="0" smtClean="0"/>
              <a:t>     Io discriminar hexa methodos de traduction conforme a disponibile ressources</a:t>
            </a:r>
          </a:p>
          <a:p>
            <a:pPr>
              <a:buNone/>
            </a:pPr>
            <a:r>
              <a:rPr lang="cs-CZ" sz="2400" dirty="0" smtClean="0"/>
              <a:t>0 - Io ha nulle ressources, Io ha texto fonte, Io pote ille analysar  e  io sape que le texto fonte e qual le lingua de destination debe esser rendite</a:t>
            </a:r>
          </a:p>
          <a:p>
            <a:pPr>
              <a:buNone/>
            </a:pPr>
            <a:r>
              <a:rPr lang="cs-CZ" sz="2400" dirty="0" smtClean="0"/>
              <a:t>1 - Io ha le traduction automatic (a traduction automatic) pro le par de linguas o con le lingua fonte e le lingua destination inquirete.</a:t>
            </a:r>
          </a:p>
          <a:p>
            <a:pPr>
              <a:buNone/>
            </a:pPr>
            <a:r>
              <a:rPr lang="cs-CZ" sz="2400" dirty="0" smtClean="0"/>
              <a:t>2 - Io ha mi dictionario</a:t>
            </a:r>
          </a:p>
          <a:p>
            <a:pPr>
              <a:buNone/>
            </a:pPr>
            <a:r>
              <a:rPr lang="cs-CZ" sz="2400" dirty="0" smtClean="0"/>
              <a:t>3 - Io ha glossario(s)</a:t>
            </a:r>
          </a:p>
          <a:p>
            <a:pPr>
              <a:buNone/>
            </a:pPr>
            <a:r>
              <a:rPr lang="cs-CZ" sz="2400" dirty="0" smtClean="0"/>
              <a:t>4 - Io ha memorias de traduction appropriate</a:t>
            </a:r>
          </a:p>
          <a:p>
            <a:pPr>
              <a:buNone/>
            </a:pPr>
            <a:r>
              <a:rPr lang="cs-CZ" sz="2400" dirty="0" smtClean="0"/>
              <a:t>5 - continue actualisation del ressources e les combinationes appropriate; solmento le memoria de traduction actualisara automaticamente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Interlingua</a:t>
            </a:r>
            <a:endParaRPr lang="cs-CZ" dirty="0"/>
          </a:p>
        </p:txBody>
      </p:sp>
      <p:pic>
        <p:nvPicPr>
          <p:cNvPr id="6" name="Zástupný symbol pro obsah 5" descr="wordnet-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472608" cy="2853019"/>
          </a:xfrm>
        </p:spPr>
      </p:pic>
      <p:pic>
        <p:nvPicPr>
          <p:cNvPr id="7" name="Obrázek 6" descr="wordnet-brows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365104"/>
            <a:ext cx="5400600" cy="201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1382</Words>
  <Application>Microsoft Office PowerPoint</Application>
  <PresentationFormat>Předvádění na obrazovce (4:3)</PresentationFormat>
  <Paragraphs>302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Traduction computatorial e interlingua </vt:lpstr>
      <vt:lpstr>Benvenite al 23e international conferentia del Interlingua.</vt:lpstr>
      <vt:lpstr>Milan Čondák</vt:lpstr>
      <vt:lpstr>Linguas de Austria-Hungaria</vt:lpstr>
      <vt:lpstr>Mappa linguistic de Austria-Hungaria</vt:lpstr>
      <vt:lpstr>Austria-Hungaria</vt:lpstr>
      <vt:lpstr>﻿Cisleithanien</vt:lpstr>
      <vt:lpstr>CAT e le traduction automatic</vt:lpstr>
      <vt:lpstr>Interlingua</vt:lpstr>
      <vt:lpstr>Interlingua e le  ressources</vt:lpstr>
      <vt:lpstr>Presentation sur le web</vt:lpstr>
      <vt:lpstr>Software localisation </vt:lpstr>
      <vt:lpstr>Microsoft Word e Wordfast</vt:lpstr>
      <vt:lpstr>  Open Office o Libre Office  e Anaphraseus </vt:lpstr>
      <vt:lpstr>Microsoft Word  </vt:lpstr>
      <vt:lpstr>    Wordfast Anywhere             cloud gratis</vt:lpstr>
      <vt:lpstr> Microsoft Windows          software commercial     PC Translator (CS o SK)</vt:lpstr>
      <vt:lpstr>    Microsoft Windows                    gratuite  instrumentos linguistic  de diverse autores</vt:lpstr>
      <vt:lpstr> Goldpan Editor pro crear TBX file de XLSX file  </vt:lpstr>
      <vt:lpstr>                OmegaT        le interfacie del usator automatic traduction de TMX </vt:lpstr>
      <vt:lpstr>Interlingua e le actualisation de ressources</vt:lpstr>
      <vt:lpstr>Traduction per glossario in programma DGT-OmegaT</vt:lpstr>
      <vt:lpstr>              Gratias pro vostre attention              Milan Čondák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</dc:creator>
  <cp:lastModifiedBy>Milan</cp:lastModifiedBy>
  <cp:revision>126</cp:revision>
  <dcterms:created xsi:type="dcterms:W3CDTF">2019-09-17T09:51:59Z</dcterms:created>
  <dcterms:modified xsi:type="dcterms:W3CDTF">2019-09-24T09:42:29Z</dcterms:modified>
</cp:coreProperties>
</file>