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57" r:id="rId4"/>
    <p:sldId id="258" r:id="rId5"/>
    <p:sldId id="259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4" r:id="rId18"/>
    <p:sldId id="279" r:id="rId19"/>
    <p:sldId id="280" r:id="rId20"/>
    <p:sldId id="281" r:id="rId21"/>
    <p:sldId id="286" r:id="rId22"/>
    <p:sldId id="288" r:id="rId23"/>
    <p:sldId id="29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8147-5710-43CD-9691-7AA5A8C8BDA1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B9A7A-432B-4785-97DD-D793A9211E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Milan Čondák,</a:t>
            </a:r>
            <a:r>
              <a:rPr lang="cs-CZ" baseline="0" dirty="0" smtClean="0"/>
              <a:t>  </a:t>
            </a:r>
            <a:r>
              <a:rPr lang="en-US" baseline="0" dirty="0" smtClean="0"/>
              <a:t>	st 25. </a:t>
            </a:r>
            <a:r>
              <a:rPr lang="en-US" baseline="0" dirty="0" err="1" smtClean="0"/>
              <a:t>zář</a:t>
            </a:r>
            <a:r>
              <a:rPr lang="en-US" baseline="0" dirty="0" smtClean="0"/>
              <a:t> 2019 13:15 – 14:15 </a:t>
            </a:r>
            <a:endParaRPr lang="cs-CZ" baseline="0" dirty="0" smtClean="0"/>
          </a:p>
          <a:p>
            <a:r>
              <a:rPr lang="cs-CZ" baseline="0" dirty="0" smtClean="0"/>
              <a:t>http://www.</a:t>
            </a:r>
            <a:r>
              <a:rPr lang="cs-CZ" baseline="0" dirty="0" err="1" smtClean="0"/>
              <a:t>condak.cz</a:t>
            </a:r>
            <a:r>
              <a:rPr lang="cs-CZ" baseline="0" dirty="0" smtClean="0"/>
              <a:t>/</a:t>
            </a:r>
            <a:r>
              <a:rPr lang="cs-CZ" baseline="0" dirty="0" err="1" smtClean="0"/>
              <a:t>interlingua</a:t>
            </a:r>
            <a:r>
              <a:rPr lang="cs-CZ" baseline="0" dirty="0" smtClean="0"/>
              <a:t>/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A7A-432B-4785-97DD-D793A9211EE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ak.cz/interlingua/2019-02/07/cs/0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z.com/" TargetMode="External"/><Relationship Id="rId2" Type="http://schemas.openxmlformats.org/officeDocument/2006/relationships/hyperlink" Target="http://www.condak.cz/interling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dak.cz/interlingua/interlingua_ez.html" TargetMode="External"/><Relationship Id="rId4" Type="http://schemas.openxmlformats.org/officeDocument/2006/relationships/hyperlink" Target="http://www.condak.cz/interlingua/interlingua_c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dak.cz/interlingua/2008-01/01-14-vltm/cs/00.html" TargetMode="External"/><Relationship Id="rId3" Type="http://schemas.openxmlformats.org/officeDocument/2006/relationships/hyperlink" Target="http://www.condak.cz/interlingua/2006-10/25/ia/00.html" TargetMode="External"/><Relationship Id="rId7" Type="http://schemas.openxmlformats.org/officeDocument/2006/relationships/hyperlink" Target="http://www.condak.cz/interlingua/2008-01/01-14-wf/cs/00.html" TargetMode="External"/><Relationship Id="rId2" Type="http://schemas.openxmlformats.org/officeDocument/2006/relationships/hyperlink" Target="http://www.condak.cz/interlingua/2006-10/20/ia/00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ndak.cz/interlingua/2008-01/01-13-btm/cs/00.html" TargetMode="External"/><Relationship Id="rId5" Type="http://schemas.openxmlformats.org/officeDocument/2006/relationships/hyperlink" Target="http://www.condak.cz/interlingua/2008-01/01-13-pcd/ia/00.html" TargetMode="External"/><Relationship Id="rId4" Type="http://schemas.openxmlformats.org/officeDocument/2006/relationships/hyperlink" Target="http://www.condak.cz/interlingua/2008-01/01-13-pctrans/ia/0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2-07/08/cs/00.html" TargetMode="External"/><Relationship Id="rId2" Type="http://schemas.openxmlformats.org/officeDocument/2006/relationships/hyperlink" Target="http://www.condak.cz/interlingua/2012-06/12/cs/00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ondak.cz/interlingua/2012-07/09/cs/0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8-10/25/cs/00.html" TargetMode="External"/><Relationship Id="rId2" Type="http://schemas.openxmlformats.org/officeDocument/2006/relationships/hyperlink" Target="http://www.condak.cz/interlingua/2013-05/06/cs/00.html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ak.cz/interlingua/2019-01/18/cs/00.html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9-01/29/cs/00.html" TargetMode="External"/><Relationship Id="rId2" Type="http://schemas.openxmlformats.org/officeDocument/2006/relationships/hyperlink" Target="https://cs.wikipedia.org/wiki/CA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ak.cz/interlingua/2018-09/28/cs/00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9-02/07/cs/00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condak.cz/interlingua/2018-10/27/cs/00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ndak.cz/interlingua/2019-03/04/cs/00.html" TargetMode="External"/><Relationship Id="rId5" Type="http://schemas.openxmlformats.org/officeDocument/2006/relationships/hyperlink" Target="http://www.condak.cz/interlingua/2019-03/01/cs/00.html" TargetMode="External"/><Relationship Id="rId4" Type="http://schemas.openxmlformats.org/officeDocument/2006/relationships/hyperlink" Target="http://www.condak.cz/interlingua/2019-02/28/cs/00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9-04/07/cs/00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\\192.168.17.90\home\_Interlingua2019\2019-04\07\cs\06.html" TargetMode="External"/><Relationship Id="rId5" Type="http://schemas.openxmlformats.org/officeDocument/2006/relationships/hyperlink" Target="file:///\\192.168.17.90\home\_Interlingua2019\2019-04\07\cs\04.html" TargetMode="External"/><Relationship Id="rId4" Type="http://schemas.openxmlformats.org/officeDocument/2006/relationships/hyperlink" Target="http://www.condak.cz/interlingua/2019-04/13/cs/00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kousko-Uhersko" TargetMode="External"/><Relationship Id="rId2" Type="http://schemas.openxmlformats.org/officeDocument/2006/relationships/hyperlink" Target="https://ia.wikipedia.org/wiki/Austria-Hungar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%C3%96sterreich-Ungar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Počítačový překlad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err="1" smtClean="0"/>
              <a:t>interlingva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CAT, </a:t>
            </a:r>
          </a:p>
          <a:p>
            <a:r>
              <a:rPr lang="cs-CZ" dirty="0" smtClean="0"/>
              <a:t>překlad podporovaný počítačem </a:t>
            </a:r>
            <a:endParaRPr lang="cs-CZ" dirty="0"/>
          </a:p>
        </p:txBody>
      </p:sp>
      <p:pic>
        <p:nvPicPr>
          <p:cNvPr id="4" name="Obrázek 3" descr="flag_of_interlingu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809625" cy="514350"/>
          </a:xfrm>
          <a:prstGeom prst="rect">
            <a:avLst/>
          </a:prstGeom>
        </p:spPr>
      </p:pic>
      <p:pic>
        <p:nvPicPr>
          <p:cNvPr id="5" name="Obrázek 4" descr="net-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6673"/>
            <a:ext cx="89197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Interlingua</a:t>
            </a:r>
            <a:r>
              <a:rPr lang="cs-CZ" dirty="0" smtClean="0"/>
              <a:t> a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smtClean="0"/>
              <a:t>0 – zdrojové texty existují na Internetu, jako knihy a časopisy</a:t>
            </a:r>
          </a:p>
          <a:p>
            <a:pPr>
              <a:buNone/>
            </a:pPr>
            <a:r>
              <a:rPr lang="cs-CZ" sz="2400" dirty="0" smtClean="0"/>
              <a:t>1 - mám lokální překladač pro překlad slov (PC Translator)</a:t>
            </a:r>
          </a:p>
          <a:p>
            <a:pPr>
              <a:buNone/>
            </a:pPr>
            <a:r>
              <a:rPr lang="cs-CZ" sz="2400" dirty="0" smtClean="0"/>
              <a:t>2 - mám slovník – stáhl jsem si PDF z českého webu</a:t>
            </a:r>
          </a:p>
          <a:p>
            <a:pPr>
              <a:buNone/>
            </a:pPr>
            <a:r>
              <a:rPr lang="cs-CZ" sz="2400" dirty="0" smtClean="0"/>
              <a:t>3 - mám glosáře; upravil jsem stažené soubory a vložil do SDA</a:t>
            </a:r>
          </a:p>
          <a:p>
            <a:pPr>
              <a:buNone/>
            </a:pPr>
            <a:r>
              <a:rPr lang="cs-CZ" sz="2400" dirty="0" smtClean="0"/>
              <a:t>4 - mám vhodné </a:t>
            </a:r>
            <a:r>
              <a:rPr lang="cs-CZ" sz="2400" b="1" dirty="0" smtClean="0">
                <a:solidFill>
                  <a:srgbClr val="00B050"/>
                </a:solidFill>
              </a:rPr>
              <a:t>překladové paměti </a:t>
            </a:r>
            <a:r>
              <a:rPr lang="cs-CZ" sz="2400" dirty="0" smtClean="0"/>
              <a:t>díky české </a:t>
            </a:r>
            <a:r>
              <a:rPr lang="cs-CZ" sz="2400" dirty="0" err="1" smtClean="0"/>
              <a:t>Interlingvě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5 - průběžná aktualizace zdrojů a příprava na jejich využití v lokálním překladači Slate Desktop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000" dirty="0" smtClean="0"/>
              <a:t>SDA = </a:t>
            </a:r>
            <a:r>
              <a:rPr lang="cs-CZ" sz="2000" dirty="0" err="1" smtClean="0"/>
              <a:t>Simple</a:t>
            </a:r>
            <a:r>
              <a:rPr lang="cs-CZ" sz="2000" dirty="0" smtClean="0"/>
              <a:t> </a:t>
            </a:r>
            <a:r>
              <a:rPr lang="cs-CZ" sz="2000" dirty="0" err="1" smtClean="0"/>
              <a:t>Dictionary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Application</a:t>
            </a:r>
            <a:r>
              <a:rPr lang="cs-CZ" sz="2000" dirty="0" smtClean="0"/>
              <a:t> pro Windows nebo Javu.</a:t>
            </a:r>
          </a:p>
          <a:p>
            <a:pPr>
              <a:buNone/>
            </a:pPr>
            <a:r>
              <a:rPr lang="cs-CZ" sz="2000" dirty="0" smtClean="0"/>
              <a:t>Software a data si můžete zdarma stáhnout.</a:t>
            </a:r>
          </a:p>
          <a:p>
            <a:pPr>
              <a:buNone/>
            </a:pPr>
            <a:r>
              <a:rPr lang="cs-CZ" sz="2000" b="1" dirty="0" err="1" smtClean="0"/>
              <a:t>Nexistují</a:t>
            </a:r>
            <a:r>
              <a:rPr lang="cs-CZ" sz="2000" b="1" dirty="0" smtClean="0"/>
              <a:t> webové překladače </a:t>
            </a:r>
            <a:r>
              <a:rPr lang="cs-CZ" sz="2000" dirty="0" smtClean="0"/>
              <a:t>pro </a:t>
            </a:r>
            <a:r>
              <a:rPr lang="cs-CZ" sz="2000" dirty="0" err="1" smtClean="0"/>
              <a:t>Interlingvu</a:t>
            </a:r>
            <a:r>
              <a:rPr lang="cs-CZ" sz="2000" dirty="0" smtClean="0"/>
              <a:t>:</a:t>
            </a:r>
          </a:p>
          <a:p>
            <a:pPr>
              <a:buNone/>
            </a:pPr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condak.cz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interlingua</a:t>
            </a:r>
            <a:r>
              <a:rPr lang="cs-CZ" sz="2400" dirty="0" smtClean="0">
                <a:hlinkClick r:id="rId2"/>
              </a:rPr>
              <a:t>/2019-02/07/</a:t>
            </a:r>
            <a:r>
              <a:rPr lang="cs-CZ" sz="2400" dirty="0" err="1" smtClean="0">
                <a:hlinkClick r:id="rId2"/>
              </a:rPr>
              <a:t>cs</a:t>
            </a:r>
            <a:r>
              <a:rPr lang="cs-CZ" sz="2400" dirty="0" smtClean="0">
                <a:hlinkClick r:id="rId2"/>
              </a:rPr>
              <a:t>/01.html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Prezentace na webu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condak.cz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interlingua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sz="2400" dirty="0" smtClean="0"/>
              <a:t>Prezentace jsem psal většinou česky jako lekci pro zákazníka nebo jako reakci na aktuální dění na </a:t>
            </a:r>
            <a:r>
              <a:rPr lang="cs-CZ" sz="2400" dirty="0" smtClean="0">
                <a:hlinkClick r:id="rId3"/>
              </a:rPr>
              <a:t>www.</a:t>
            </a:r>
            <a:r>
              <a:rPr lang="cs-CZ" sz="2400" dirty="0" err="1" smtClean="0">
                <a:hlinkClick r:id="rId3"/>
              </a:rPr>
              <a:t>proz.com</a:t>
            </a:r>
            <a:endParaRPr lang="cs-CZ" sz="2400" dirty="0" smtClean="0"/>
          </a:p>
          <a:p>
            <a:r>
              <a:rPr lang="cs-CZ" sz="2400" dirty="0" smtClean="0">
                <a:hlinkClick r:id="rId4"/>
              </a:rPr>
              <a:t>http://www.</a:t>
            </a:r>
            <a:r>
              <a:rPr lang="cs-CZ" sz="2400" dirty="0" err="1" smtClean="0">
                <a:hlinkClick r:id="rId4"/>
              </a:rPr>
              <a:t>condak.cz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err="1" smtClean="0">
                <a:hlinkClick r:id="rId4"/>
              </a:rPr>
              <a:t>interlingua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err="1" smtClean="0">
                <a:hlinkClick r:id="rId4"/>
              </a:rPr>
              <a:t>interlingua</a:t>
            </a:r>
            <a:r>
              <a:rPr lang="cs-CZ" sz="2400" dirty="0" smtClean="0">
                <a:hlinkClick r:id="rId4"/>
              </a:rPr>
              <a:t>_</a:t>
            </a:r>
            <a:r>
              <a:rPr lang="cs-CZ" sz="2400" dirty="0" err="1" smtClean="0">
                <a:hlinkClick r:id="rId4"/>
              </a:rPr>
              <a:t>cs.html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Někdy jsem reagoval na otázky položené anglicky</a:t>
            </a:r>
          </a:p>
          <a:p>
            <a:r>
              <a:rPr lang="cs-CZ" sz="2400" dirty="0" smtClean="0">
                <a:hlinkClick r:id="rId5"/>
              </a:rPr>
              <a:t>http://www.</a:t>
            </a:r>
            <a:r>
              <a:rPr lang="cs-CZ" sz="2400" dirty="0" err="1" smtClean="0">
                <a:hlinkClick r:id="rId5"/>
              </a:rPr>
              <a:t>condak.cz</a:t>
            </a:r>
            <a:r>
              <a:rPr lang="cs-CZ" sz="2400" dirty="0" smtClean="0">
                <a:hlinkClick r:id="rId5"/>
              </a:rPr>
              <a:t>/</a:t>
            </a:r>
            <a:r>
              <a:rPr lang="cs-CZ" sz="2400" dirty="0" err="1" smtClean="0">
                <a:hlinkClick r:id="rId5"/>
              </a:rPr>
              <a:t>interlingua</a:t>
            </a:r>
            <a:r>
              <a:rPr lang="cs-CZ" sz="2400" dirty="0" smtClean="0">
                <a:hlinkClick r:id="rId5"/>
              </a:rPr>
              <a:t>/</a:t>
            </a:r>
            <a:r>
              <a:rPr lang="cs-CZ" sz="2400" dirty="0" err="1" smtClean="0">
                <a:hlinkClick r:id="rId5"/>
              </a:rPr>
              <a:t>interlingua</a:t>
            </a:r>
            <a:r>
              <a:rPr lang="cs-CZ" sz="2400" dirty="0" smtClean="0">
                <a:hlinkClick r:id="rId5"/>
              </a:rPr>
              <a:t>_</a:t>
            </a:r>
            <a:r>
              <a:rPr lang="cs-CZ" sz="2400" dirty="0" err="1" smtClean="0">
                <a:hlinkClick r:id="rId5"/>
              </a:rPr>
              <a:t>ez.html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Texty jsem přeložil do </a:t>
            </a:r>
            <a:r>
              <a:rPr lang="cs-CZ" sz="2400" dirty="0" err="1" smtClean="0"/>
              <a:t>interlingvy</a:t>
            </a:r>
            <a:r>
              <a:rPr lang="cs-CZ" sz="2400" dirty="0" smtClean="0"/>
              <a:t> pomocí strojového překladu (</a:t>
            </a:r>
            <a:r>
              <a:rPr lang="cs-CZ" sz="2400" dirty="0" err="1" smtClean="0"/>
              <a:t>MTed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Některé stránky obsahují paralelní texty ve více jazycích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 softwaru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Wordfast pro desktop (</a:t>
            </a:r>
            <a:r>
              <a:rPr lang="cs-CZ" sz="2400" dirty="0" err="1" smtClean="0"/>
              <a:t>Classic</a:t>
            </a:r>
            <a:r>
              <a:rPr lang="cs-CZ" sz="2400" dirty="0" smtClean="0"/>
              <a:t>, </a:t>
            </a:r>
            <a:r>
              <a:rPr lang="cs-CZ" sz="2400" dirty="0" err="1" smtClean="0"/>
              <a:t>Proffesional</a:t>
            </a:r>
            <a:r>
              <a:rPr lang="cs-CZ" sz="2400" dirty="0" smtClean="0"/>
              <a:t>) není lokalizovaný.</a:t>
            </a:r>
          </a:p>
          <a:p>
            <a:r>
              <a:rPr lang="cs-CZ" sz="2400" dirty="0" smtClean="0"/>
              <a:t>Wordfast Anywhere je možno lokalizovat do </a:t>
            </a:r>
            <a:r>
              <a:rPr lang="cs-CZ" sz="2400" dirty="0" err="1" smtClean="0"/>
              <a:t>Interlingvy</a:t>
            </a:r>
            <a:r>
              <a:rPr lang="cs-CZ" sz="2400" dirty="0" smtClean="0"/>
              <a:t> a tři překladatelé mohou za lokalizaci získat po požádání licenci Wordfastu pro desktop (lokální počítač).  Překlad je možno diktovat do jazyků, které podporuje Google. Služba Wordfast Anywhere je zdarma</a:t>
            </a:r>
          </a:p>
          <a:p>
            <a:r>
              <a:rPr lang="cs-CZ" sz="2400" dirty="0" err="1" smtClean="0"/>
              <a:t>Anaphraseus</a:t>
            </a:r>
            <a:r>
              <a:rPr lang="cs-CZ" sz="2400" dirty="0" smtClean="0"/>
              <a:t> je možno lokalizovat. Software je zdarma.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OmegaT</a:t>
            </a:r>
            <a:r>
              <a:rPr lang="cs-CZ" dirty="0" smtClean="0"/>
              <a:t> je jediný CAT lokalizovaný do </a:t>
            </a:r>
            <a:r>
              <a:rPr lang="cs-CZ" dirty="0" err="1" smtClean="0">
                <a:solidFill>
                  <a:srgbClr val="FF0000"/>
                </a:solidFill>
              </a:rPr>
              <a:t>interlinvy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Carmelo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Serraino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r>
              <a:rPr lang="cs-CZ" dirty="0" smtClean="0"/>
              <a:t>. Obdobně je možno používat DGT-OmegaT. </a:t>
            </a:r>
            <a:r>
              <a:rPr lang="cs-CZ" dirty="0" smtClean="0">
                <a:solidFill>
                  <a:schemeClr val="accent1"/>
                </a:solidFill>
              </a:rPr>
              <a:t>Software</a:t>
            </a:r>
            <a:r>
              <a:rPr lang="cs-CZ" dirty="0" smtClean="0"/>
              <a:t> je open </a:t>
            </a:r>
            <a:r>
              <a:rPr lang="cs-CZ" dirty="0" err="1" smtClean="0"/>
              <a:t>source</a:t>
            </a:r>
            <a:r>
              <a:rPr lang="cs-CZ" dirty="0" smtClean="0"/>
              <a:t> a zdarma.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Word e Wordfast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>
            <a:normAutofit fontScale="40000" lnSpcReduction="20000"/>
          </a:bodyPr>
          <a:lstStyle/>
          <a:p>
            <a:r>
              <a:rPr lang="cs-CZ" sz="5000" b="1" dirty="0" smtClean="0"/>
              <a:t>Wordfast </a:t>
            </a:r>
            <a:r>
              <a:rPr lang="cs-CZ" sz="5000" b="1" dirty="0" err="1" smtClean="0"/>
              <a:t>Classic</a:t>
            </a:r>
            <a:endParaRPr lang="cs-CZ" sz="5000" b="1" dirty="0" smtClean="0"/>
          </a:p>
          <a:p>
            <a:endParaRPr lang="cs-CZ" dirty="0" smtClean="0"/>
          </a:p>
          <a:p>
            <a:r>
              <a:rPr lang="cs-CZ" sz="4000" b="1" dirty="0" smtClean="0"/>
              <a:t>EN-CS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condak.cz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interlingua</a:t>
            </a:r>
            <a:r>
              <a:rPr lang="cs-CZ" dirty="0" smtClean="0">
                <a:hlinkClick r:id="rId2"/>
              </a:rPr>
              <a:t>/2006-10/20/</a:t>
            </a:r>
            <a:r>
              <a:rPr lang="cs-CZ" dirty="0" err="1" smtClean="0">
                <a:hlinkClick r:id="rId2"/>
              </a:rPr>
              <a:t>ia</a:t>
            </a:r>
            <a:r>
              <a:rPr lang="cs-CZ" dirty="0" smtClean="0">
                <a:hlinkClick r:id="rId2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condak.cz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interlingua</a:t>
            </a:r>
            <a:r>
              <a:rPr lang="cs-CZ" dirty="0" smtClean="0">
                <a:hlinkClick r:id="rId3"/>
              </a:rPr>
              <a:t>/2006-10/25/</a:t>
            </a:r>
            <a:r>
              <a:rPr lang="cs-CZ" dirty="0" err="1" smtClean="0">
                <a:hlinkClick r:id="rId3"/>
              </a:rPr>
              <a:t>ia</a:t>
            </a:r>
            <a:r>
              <a:rPr lang="cs-CZ" dirty="0" smtClean="0">
                <a:hlinkClick r:id="rId3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sz="4000" b="1" dirty="0" smtClean="0"/>
              <a:t>HU-CS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condak.cz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interlingua</a:t>
            </a:r>
            <a:r>
              <a:rPr lang="cs-CZ" dirty="0" smtClean="0">
                <a:hlinkClick r:id="rId4"/>
              </a:rPr>
              <a:t>/2008-01/01-13-</a:t>
            </a:r>
            <a:r>
              <a:rPr lang="cs-CZ" dirty="0" err="1" smtClean="0">
                <a:hlinkClick r:id="rId4"/>
              </a:rPr>
              <a:t>pctrans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ia</a:t>
            </a:r>
            <a:r>
              <a:rPr lang="cs-CZ" dirty="0" smtClean="0">
                <a:hlinkClick r:id="rId4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Slovník - Štěstí přeje připraveným</a:t>
            </a:r>
          </a:p>
          <a:p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condak.cz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interlingua</a:t>
            </a:r>
            <a:r>
              <a:rPr lang="cs-CZ" dirty="0" smtClean="0">
                <a:hlinkClick r:id="rId5"/>
              </a:rPr>
              <a:t>/2008-01/01-13-</a:t>
            </a:r>
            <a:r>
              <a:rPr lang="cs-CZ" dirty="0" err="1" smtClean="0">
                <a:hlinkClick r:id="rId5"/>
              </a:rPr>
              <a:t>pcd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ia</a:t>
            </a:r>
            <a:r>
              <a:rPr lang="cs-CZ" dirty="0" smtClean="0">
                <a:hlinkClick r:id="rId5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sz="4000" b="1" dirty="0" smtClean="0"/>
              <a:t>BTM – Background TM</a:t>
            </a:r>
          </a:p>
          <a:p>
            <a:endParaRPr lang="cs-CZ" dirty="0" smtClean="0"/>
          </a:p>
          <a:p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condak.cz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interlingua</a:t>
            </a:r>
            <a:r>
              <a:rPr lang="cs-CZ" dirty="0" smtClean="0">
                <a:hlinkClick r:id="rId6"/>
              </a:rPr>
              <a:t>/2008-01/01-13-</a:t>
            </a:r>
            <a:r>
              <a:rPr lang="cs-CZ" dirty="0" err="1" smtClean="0">
                <a:hlinkClick r:id="rId6"/>
              </a:rPr>
              <a:t>btm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cs</a:t>
            </a:r>
            <a:r>
              <a:rPr lang="cs-CZ" dirty="0" smtClean="0">
                <a:hlinkClick r:id="rId6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7"/>
              </a:rPr>
              <a:t>www.</a:t>
            </a:r>
            <a:r>
              <a:rPr lang="cs-CZ" dirty="0" err="1" smtClean="0">
                <a:hlinkClick r:id="rId7"/>
              </a:rPr>
              <a:t>condak.cz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interlingua</a:t>
            </a:r>
            <a:r>
              <a:rPr lang="cs-CZ" dirty="0" smtClean="0">
                <a:hlinkClick r:id="rId7"/>
              </a:rPr>
              <a:t>/2008-01/01-14-</a:t>
            </a:r>
            <a:r>
              <a:rPr lang="cs-CZ" dirty="0" err="1" smtClean="0">
                <a:hlinkClick r:id="rId7"/>
              </a:rPr>
              <a:t>wf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cs</a:t>
            </a:r>
            <a:r>
              <a:rPr lang="cs-CZ" dirty="0" smtClean="0">
                <a:hlinkClick r:id="rId7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sz="4000" b="1" dirty="0" smtClean="0"/>
              <a:t>Wordfast Server</a:t>
            </a:r>
          </a:p>
          <a:p>
            <a:endParaRPr lang="cs-CZ" dirty="0" smtClean="0"/>
          </a:p>
          <a:p>
            <a:r>
              <a:rPr lang="cs-CZ" dirty="0" smtClean="0">
                <a:hlinkClick r:id="rId8"/>
              </a:rPr>
              <a:t>www.</a:t>
            </a:r>
            <a:r>
              <a:rPr lang="cs-CZ" dirty="0" err="1" smtClean="0">
                <a:hlinkClick r:id="rId8"/>
              </a:rPr>
              <a:t>condak.cz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interlingua</a:t>
            </a:r>
            <a:r>
              <a:rPr lang="cs-CZ" dirty="0" smtClean="0">
                <a:hlinkClick r:id="rId8"/>
              </a:rPr>
              <a:t>/2008-01/01-14-</a:t>
            </a:r>
            <a:r>
              <a:rPr lang="cs-CZ" dirty="0" err="1" smtClean="0">
                <a:hlinkClick r:id="rId8"/>
              </a:rPr>
              <a:t>vltm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cs</a:t>
            </a:r>
            <a:r>
              <a:rPr lang="cs-CZ" dirty="0" smtClean="0">
                <a:hlinkClick r:id="rId8"/>
              </a:rPr>
              <a:t>/00.html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Textové databáze Wordfastu lze použít jenom jedním směrem. Kódování </a:t>
            </a:r>
            <a:r>
              <a:rPr lang="cs-CZ" dirty="0" err="1" smtClean="0"/>
              <a:t>Unicode</a:t>
            </a:r>
            <a:r>
              <a:rPr lang="cs-CZ" dirty="0" smtClean="0"/>
              <a:t> 16 LE nebo 16 BE.</a:t>
            </a:r>
          </a:p>
          <a:p>
            <a:endParaRPr lang="cs-CZ" dirty="0" smtClean="0"/>
          </a:p>
          <a:p>
            <a:r>
              <a:rPr lang="cs-CZ" dirty="0" smtClean="0"/>
              <a:t>BTM – Background TM, Wordfast nabízí pouze 100% shodu a možnost </a:t>
            </a:r>
            <a:r>
              <a:rPr lang="cs-CZ" dirty="0" err="1" smtClean="0"/>
              <a:t>konkordančního</a:t>
            </a:r>
            <a:r>
              <a:rPr lang="cs-CZ" dirty="0" smtClean="0"/>
              <a:t> vyhledávání</a:t>
            </a:r>
          </a:p>
          <a:p>
            <a:endParaRPr lang="cs-CZ" dirty="0" smtClean="0"/>
          </a:p>
          <a:p>
            <a:r>
              <a:rPr lang="cs-CZ" dirty="0" smtClean="0"/>
              <a:t>VLTM –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TM, velmi velké TM</a:t>
            </a:r>
          </a:p>
          <a:p>
            <a:endParaRPr lang="cs-CZ" dirty="0" smtClean="0"/>
          </a:p>
          <a:p>
            <a:r>
              <a:rPr lang="cs-CZ" sz="1800" dirty="0" smtClean="0"/>
              <a:t>Wordfast Server </a:t>
            </a:r>
            <a:r>
              <a:rPr lang="cs-CZ" dirty="0" smtClean="0"/>
              <a:t>umožňuje používat VLTM</a:t>
            </a:r>
          </a:p>
          <a:p>
            <a:endParaRPr lang="cs-CZ" dirty="0" smtClean="0"/>
          </a:p>
          <a:p>
            <a:r>
              <a:rPr lang="cs-CZ" sz="1800" dirty="0" smtClean="0"/>
              <a:t>MS Word </a:t>
            </a:r>
            <a:r>
              <a:rPr lang="cs-CZ" sz="1800" dirty="0" err="1" smtClean="0"/>
              <a:t>based</a:t>
            </a:r>
            <a:r>
              <a:rPr lang="cs-CZ" sz="1800" dirty="0" smtClean="0"/>
              <a:t> </a:t>
            </a:r>
            <a:r>
              <a:rPr lang="cs-CZ" sz="1800" dirty="0" err="1" smtClean="0"/>
              <a:t>Machine</a:t>
            </a:r>
            <a:r>
              <a:rPr lang="cs-CZ" sz="1800" dirty="0" smtClean="0"/>
              <a:t> Translator</a:t>
            </a:r>
          </a:p>
          <a:p>
            <a:endParaRPr lang="cs-CZ" dirty="0" smtClean="0"/>
          </a:p>
          <a:p>
            <a:r>
              <a:rPr lang="cs-CZ" dirty="0" smtClean="0"/>
              <a:t>PC Translator (slovníkové databáze DBF, obousměrné použití)</a:t>
            </a:r>
          </a:p>
          <a:p>
            <a:r>
              <a:rPr lang="cs-CZ" dirty="0" smtClean="0"/>
              <a:t>Novější verze používá obdobně databázi DBF pro </a:t>
            </a:r>
            <a:r>
              <a:rPr lang="cs-CZ" b="1" dirty="0" smtClean="0">
                <a:solidFill>
                  <a:srgbClr val="00B050"/>
                </a:solidFill>
              </a:rPr>
              <a:t>překladové paměti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        Open Office </a:t>
            </a:r>
            <a:br>
              <a:rPr lang="cs-CZ" sz="2400" dirty="0" smtClean="0"/>
            </a:br>
            <a:r>
              <a:rPr lang="cs-CZ" sz="2400" dirty="0" smtClean="0"/>
              <a:t>       o </a:t>
            </a:r>
            <a:r>
              <a:rPr lang="cs-CZ" sz="2400" dirty="0" err="1" smtClean="0"/>
              <a:t>Libre</a:t>
            </a:r>
            <a:r>
              <a:rPr lang="cs-CZ" sz="2400" dirty="0" smtClean="0"/>
              <a:t> Office </a:t>
            </a:r>
            <a:br>
              <a:rPr lang="cs-CZ" sz="2400" dirty="0" smtClean="0"/>
            </a:br>
            <a:r>
              <a:rPr lang="cs-CZ" sz="2400" dirty="0" smtClean="0"/>
              <a:t>      e </a:t>
            </a:r>
            <a:r>
              <a:rPr lang="cs-CZ" sz="2400" dirty="0" err="1" smtClean="0"/>
              <a:t>Anaphraseus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4600" b="1" dirty="0" err="1" smtClean="0"/>
              <a:t>Anaphraseus</a:t>
            </a:r>
            <a:endParaRPr lang="cs-CZ" sz="4600" b="1" dirty="0" smtClean="0"/>
          </a:p>
          <a:p>
            <a:endParaRPr lang="cs-CZ" dirty="0" smtClean="0"/>
          </a:p>
          <a:p>
            <a:r>
              <a:rPr lang="cs-CZ" dirty="0" smtClean="0"/>
              <a:t>SK-CS</a:t>
            </a:r>
          </a:p>
          <a:p>
            <a:endParaRPr lang="cs-CZ" dirty="0" smtClean="0"/>
          </a:p>
          <a:p>
            <a:r>
              <a:rPr lang="cs-CZ" sz="2600" dirty="0" smtClean="0">
                <a:hlinkClick r:id="rId2"/>
              </a:rPr>
              <a:t>www.</a:t>
            </a:r>
            <a:r>
              <a:rPr lang="cs-CZ" sz="2600" dirty="0" err="1" smtClean="0">
                <a:hlinkClick r:id="rId2"/>
              </a:rPr>
              <a:t>condak.cz</a:t>
            </a:r>
            <a:r>
              <a:rPr lang="cs-CZ" sz="2600" dirty="0" smtClean="0">
                <a:hlinkClick r:id="rId2"/>
              </a:rPr>
              <a:t>/</a:t>
            </a:r>
            <a:r>
              <a:rPr lang="cs-CZ" sz="2600" dirty="0" err="1" smtClean="0">
                <a:hlinkClick r:id="rId2"/>
              </a:rPr>
              <a:t>interlingua</a:t>
            </a:r>
            <a:r>
              <a:rPr lang="cs-CZ" sz="2600" dirty="0" smtClean="0">
                <a:hlinkClick r:id="rId2"/>
              </a:rPr>
              <a:t>/2012-06/12/</a:t>
            </a:r>
            <a:r>
              <a:rPr lang="cs-CZ" sz="2600" dirty="0" err="1" smtClean="0">
                <a:hlinkClick r:id="rId2"/>
              </a:rPr>
              <a:t>cs</a:t>
            </a:r>
            <a:r>
              <a:rPr lang="cs-CZ" sz="2600" dirty="0" smtClean="0">
                <a:hlinkClick r:id="rId2"/>
              </a:rPr>
              <a:t>/00.html</a:t>
            </a:r>
            <a:endParaRPr lang="cs-CZ" sz="2600" dirty="0" smtClean="0"/>
          </a:p>
          <a:p>
            <a:endParaRPr lang="cs-CZ" sz="2200" dirty="0" smtClean="0"/>
          </a:p>
          <a:p>
            <a:endParaRPr lang="cs-CZ" dirty="0" smtClean="0"/>
          </a:p>
          <a:p>
            <a:r>
              <a:rPr lang="cs-CZ" dirty="0" err="1" smtClean="0"/>
              <a:t>LibreOffice</a:t>
            </a:r>
            <a:r>
              <a:rPr lang="cs-CZ" dirty="0" smtClean="0"/>
              <a:t>, lokalizace </a:t>
            </a:r>
            <a:r>
              <a:rPr lang="cs-CZ" dirty="0" err="1" smtClean="0"/>
              <a:t>Anaphraseus</a:t>
            </a:r>
            <a:r>
              <a:rPr lang="cs-CZ" dirty="0" smtClean="0"/>
              <a:t>, </a:t>
            </a:r>
            <a:r>
              <a:rPr lang="cs-CZ" dirty="0" err="1" smtClean="0"/>
              <a:t>WfServer</a:t>
            </a:r>
            <a:r>
              <a:rPr lang="cs-CZ" dirty="0" smtClean="0"/>
              <a:t> = NE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r>
              <a:rPr lang="cs-CZ" sz="2600" dirty="0" smtClean="0">
                <a:hlinkClick r:id="rId3"/>
              </a:rPr>
              <a:t>www.</a:t>
            </a:r>
            <a:r>
              <a:rPr lang="cs-CZ" sz="2600" dirty="0" err="1" smtClean="0">
                <a:hlinkClick r:id="rId3"/>
              </a:rPr>
              <a:t>condak.cz</a:t>
            </a:r>
            <a:r>
              <a:rPr lang="cs-CZ" sz="2600" dirty="0" smtClean="0">
                <a:hlinkClick r:id="rId3"/>
              </a:rPr>
              <a:t>/</a:t>
            </a:r>
            <a:r>
              <a:rPr lang="cs-CZ" sz="2600" dirty="0" err="1" smtClean="0">
                <a:hlinkClick r:id="rId3"/>
              </a:rPr>
              <a:t>interlingua</a:t>
            </a:r>
            <a:r>
              <a:rPr lang="cs-CZ" sz="2600" dirty="0" smtClean="0">
                <a:hlinkClick r:id="rId3"/>
              </a:rPr>
              <a:t>/2012-07/08/</a:t>
            </a:r>
            <a:r>
              <a:rPr lang="cs-CZ" sz="2600" dirty="0" err="1" smtClean="0">
                <a:hlinkClick r:id="rId3"/>
              </a:rPr>
              <a:t>cs</a:t>
            </a:r>
            <a:r>
              <a:rPr lang="cs-CZ" sz="2600" dirty="0" smtClean="0">
                <a:hlinkClick r:id="rId3"/>
              </a:rPr>
              <a:t>/00.html</a:t>
            </a:r>
            <a:endParaRPr lang="cs-CZ" sz="2600" dirty="0" smtClean="0"/>
          </a:p>
          <a:p>
            <a:endParaRPr lang="cs-CZ" sz="2600" dirty="0" smtClean="0"/>
          </a:p>
          <a:p>
            <a:r>
              <a:rPr lang="cs-CZ" dirty="0" smtClean="0"/>
              <a:t>MT: Google, Microsoft, </a:t>
            </a:r>
            <a:r>
              <a:rPr lang="cs-CZ" dirty="0" err="1" smtClean="0"/>
              <a:t>Apertium</a:t>
            </a:r>
            <a:endParaRPr lang="cs-CZ" dirty="0" smtClean="0"/>
          </a:p>
          <a:p>
            <a:endParaRPr lang="cs-CZ" dirty="0" smtClean="0"/>
          </a:p>
          <a:p>
            <a:r>
              <a:rPr lang="cs-CZ" sz="2600" dirty="0" smtClean="0">
                <a:hlinkClick r:id="rId4"/>
              </a:rPr>
              <a:t>http://www.</a:t>
            </a:r>
            <a:r>
              <a:rPr lang="cs-CZ" sz="2600" dirty="0" err="1" smtClean="0">
                <a:hlinkClick r:id="rId4"/>
              </a:rPr>
              <a:t>condak.cz</a:t>
            </a:r>
            <a:r>
              <a:rPr lang="cs-CZ" sz="2600" dirty="0" smtClean="0">
                <a:hlinkClick r:id="rId4"/>
              </a:rPr>
              <a:t>/</a:t>
            </a:r>
            <a:r>
              <a:rPr lang="cs-CZ" sz="2600" dirty="0" err="1" smtClean="0">
                <a:hlinkClick r:id="rId4"/>
              </a:rPr>
              <a:t>interlingua</a:t>
            </a:r>
            <a:r>
              <a:rPr lang="cs-CZ" sz="2600" dirty="0" smtClean="0">
                <a:hlinkClick r:id="rId4"/>
              </a:rPr>
              <a:t>/2012-07/09/</a:t>
            </a:r>
            <a:r>
              <a:rPr lang="cs-CZ" sz="2600" dirty="0" err="1" smtClean="0">
                <a:hlinkClick r:id="rId4"/>
              </a:rPr>
              <a:t>cs</a:t>
            </a:r>
            <a:r>
              <a:rPr lang="cs-CZ" sz="2600" dirty="0" smtClean="0">
                <a:hlinkClick r:id="rId4"/>
              </a:rPr>
              <a:t>/01.html</a:t>
            </a:r>
            <a:endParaRPr lang="cs-CZ" sz="26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Anaphraseus</a:t>
            </a:r>
            <a:r>
              <a:rPr lang="cs-CZ" dirty="0" smtClean="0"/>
              <a:t> je šablona do textového editoru</a:t>
            </a:r>
          </a:p>
          <a:p>
            <a:endParaRPr lang="cs-CZ" dirty="0" smtClean="0"/>
          </a:p>
          <a:p>
            <a:r>
              <a:rPr lang="cs-CZ" sz="1800" dirty="0" smtClean="0"/>
              <a:t>Textový editor může mít </a:t>
            </a:r>
            <a:r>
              <a:rPr lang="cs-CZ" sz="1800" b="1" dirty="0" smtClean="0"/>
              <a:t>kontrolu pravopisu </a:t>
            </a:r>
            <a:r>
              <a:rPr lang="cs-CZ" sz="1800" dirty="0" smtClean="0"/>
              <a:t>pro </a:t>
            </a:r>
            <a:r>
              <a:rPr lang="cs-CZ" sz="1800" dirty="0" err="1" smtClean="0"/>
              <a:t>Interlingvu</a:t>
            </a:r>
            <a:r>
              <a:rPr lang="cs-CZ" sz="1800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Propojení na web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jako OmegaT: Google </a:t>
            </a:r>
            <a:r>
              <a:rPr lang="cs-CZ" dirty="0" err="1" smtClean="0"/>
              <a:t>Translate</a:t>
            </a:r>
            <a:r>
              <a:rPr lang="cs-CZ" dirty="0" smtClean="0"/>
              <a:t>, </a:t>
            </a:r>
            <a:r>
              <a:rPr lang="cs-CZ" dirty="0" err="1" smtClean="0"/>
              <a:t>Apertium</a:t>
            </a:r>
            <a:r>
              <a:rPr lang="cs-CZ" dirty="0" smtClean="0"/>
              <a:t>, </a:t>
            </a:r>
            <a:r>
              <a:rPr lang="cs-CZ" dirty="0" err="1" smtClean="0"/>
              <a:t>Belazar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Nevyčištěný dokument jako Wordfast </a:t>
            </a:r>
            <a:r>
              <a:rPr lang="cs-CZ" dirty="0" err="1" smtClean="0"/>
              <a:t>Classic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Kódování TM a glosářů  může být v UTF-8 jako u OmegaT.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Microsoft</a:t>
            </a:r>
            <a:r>
              <a:rPr lang="cs-CZ" dirty="0" smtClean="0"/>
              <a:t> </a:t>
            </a:r>
            <a:r>
              <a:rPr lang="cs-CZ" sz="3600" dirty="0" smtClean="0"/>
              <a:t>Word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5100" dirty="0" err="1" smtClean="0"/>
              <a:t>MetaTexis</a:t>
            </a:r>
            <a:r>
              <a:rPr lang="cs-CZ" sz="5100" dirty="0" smtClean="0"/>
              <a:t> pro Word</a:t>
            </a:r>
          </a:p>
          <a:p>
            <a:endParaRPr lang="cs-CZ" dirty="0" smtClean="0"/>
          </a:p>
          <a:p>
            <a:r>
              <a:rPr lang="cs-CZ" dirty="0" smtClean="0"/>
              <a:t>Nepoužívá textové databáze, umí ale importovat textové databáze z Wordfastu</a:t>
            </a:r>
          </a:p>
          <a:p>
            <a:endParaRPr lang="cs-CZ" dirty="0" smtClean="0"/>
          </a:p>
          <a:p>
            <a:r>
              <a:rPr lang="cs-CZ" dirty="0" smtClean="0"/>
              <a:t>Více druhů databází, statistiky shody a výkonu; SQL pro větší databáze.</a:t>
            </a:r>
          </a:p>
          <a:p>
            <a:r>
              <a:rPr lang="cs-CZ" dirty="0" smtClean="0"/>
              <a:t>Virtaal, TMX, vlastnosti dokumentu, TM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condak.cz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interlingua</a:t>
            </a:r>
            <a:r>
              <a:rPr lang="cs-CZ" dirty="0" smtClean="0">
                <a:hlinkClick r:id="rId2"/>
              </a:rPr>
              <a:t>/2013-05/06/</a:t>
            </a:r>
            <a:r>
              <a:rPr lang="cs-CZ" dirty="0" err="1" smtClean="0">
                <a:hlinkClick r:id="rId2"/>
              </a:rPr>
              <a:t>cs</a:t>
            </a:r>
            <a:r>
              <a:rPr lang="cs-CZ" dirty="0" smtClean="0">
                <a:hlinkClick r:id="rId2"/>
              </a:rPr>
              <a:t>/00.html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5100" dirty="0" err="1" smtClean="0"/>
              <a:t>PlusTools</a:t>
            </a:r>
            <a:r>
              <a:rPr lang="cs-CZ" sz="5100" dirty="0" smtClean="0"/>
              <a:t> +</a:t>
            </a:r>
            <a:r>
              <a:rPr lang="cs-CZ" sz="5100" dirty="0" err="1" smtClean="0"/>
              <a:t>Align</a:t>
            </a:r>
            <a:endParaRPr lang="cs-CZ" sz="5100" dirty="0" smtClean="0"/>
          </a:p>
          <a:p>
            <a:endParaRPr lang="cs-CZ" dirty="0" smtClean="0"/>
          </a:p>
          <a:p>
            <a:r>
              <a:rPr lang="cs-CZ" dirty="0" smtClean="0"/>
              <a:t>IA-EN </a:t>
            </a:r>
            <a:r>
              <a:rPr lang="cs-CZ" dirty="0" err="1" smtClean="0"/>
              <a:t>Io</a:t>
            </a:r>
            <a:r>
              <a:rPr lang="cs-CZ" dirty="0" smtClean="0"/>
              <a:t> ha un </a:t>
            </a:r>
            <a:r>
              <a:rPr lang="cs-CZ" dirty="0" err="1" smtClean="0"/>
              <a:t>sonio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condak.cz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interlingua</a:t>
            </a:r>
            <a:r>
              <a:rPr lang="cs-CZ" dirty="0" smtClean="0">
                <a:hlinkClick r:id="rId3"/>
              </a:rPr>
              <a:t>/2018-10/25/</a:t>
            </a:r>
            <a:r>
              <a:rPr lang="cs-CZ" dirty="0" err="1" smtClean="0">
                <a:hlinkClick r:id="rId3"/>
              </a:rPr>
              <a:t>cs</a:t>
            </a:r>
            <a:r>
              <a:rPr lang="cs-CZ" dirty="0" smtClean="0">
                <a:hlinkClick r:id="rId3"/>
              </a:rPr>
              <a:t>/00.html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err="1" smtClean="0"/>
              <a:t>MetaTexis</a:t>
            </a:r>
            <a:r>
              <a:rPr lang="cs-CZ" sz="2000" dirty="0" smtClean="0"/>
              <a:t> pro Word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err="1" smtClean="0"/>
              <a:t>PlusTools</a:t>
            </a:r>
            <a:endParaRPr lang="cs-CZ" sz="2400" b="1" dirty="0" smtClean="0"/>
          </a:p>
          <a:p>
            <a:endParaRPr lang="cs-CZ" sz="2000" dirty="0" smtClean="0"/>
          </a:p>
          <a:p>
            <a:r>
              <a:rPr lang="cs-CZ" sz="2000" dirty="0" smtClean="0"/>
              <a:t>Vytvoření překladové paměti  (TM)</a:t>
            </a:r>
          </a:p>
          <a:p>
            <a:endParaRPr lang="cs-CZ" sz="2000" dirty="0" smtClean="0"/>
          </a:p>
          <a:p>
            <a:r>
              <a:rPr lang="cs-CZ" sz="2000" dirty="0" smtClean="0"/>
              <a:t>Soubor ke stažení  </a:t>
            </a:r>
            <a:r>
              <a:rPr lang="cs-CZ" sz="2000" b="1" dirty="0" smtClean="0">
                <a:solidFill>
                  <a:srgbClr val="FF0000"/>
                </a:solidFill>
              </a:rPr>
              <a:t>IA-EN</a:t>
            </a:r>
          </a:p>
          <a:p>
            <a:r>
              <a:rPr lang="cs-CZ" sz="2000" dirty="0" smtClean="0"/>
              <a:t>DOCX, TMX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 smtClean="0"/>
              <a:t>      Wordfast Anywhere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         </a:t>
            </a:r>
            <a:r>
              <a:rPr lang="cs-CZ" sz="2200" dirty="0" err="1" smtClean="0"/>
              <a:t>cloud</a:t>
            </a:r>
            <a:r>
              <a:rPr lang="cs-CZ" sz="2200" dirty="0" smtClean="0"/>
              <a:t> zdarma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Wordfast Anywhere (WFA)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400" dirty="0" smtClean="0"/>
              <a:t>Dálkový překlad (on-line) ve webovém prohlížeči</a:t>
            </a:r>
          </a:p>
          <a:p>
            <a:r>
              <a:rPr lang="cs-CZ" sz="2400" dirty="0" smtClean="0"/>
              <a:t>WFA podporuje </a:t>
            </a:r>
            <a:r>
              <a:rPr lang="cs-CZ" sz="2400" dirty="0" err="1" smtClean="0"/>
              <a:t>Interlingvu</a:t>
            </a:r>
            <a:endParaRPr lang="cs-CZ" sz="2400" dirty="0" smtClean="0"/>
          </a:p>
          <a:p>
            <a:r>
              <a:rPr lang="cs-CZ" sz="2400" dirty="0" smtClean="0"/>
              <a:t>Webové překladače (</a:t>
            </a:r>
            <a:r>
              <a:rPr lang="cs-CZ" sz="2400" dirty="0" err="1" smtClean="0"/>
              <a:t>machine</a:t>
            </a:r>
            <a:r>
              <a:rPr lang="cs-CZ" sz="2400" dirty="0" smtClean="0"/>
              <a:t> </a:t>
            </a:r>
            <a:r>
              <a:rPr lang="cs-CZ" sz="2400" dirty="0" err="1" smtClean="0"/>
              <a:t>translation</a:t>
            </a:r>
            <a:r>
              <a:rPr lang="cs-CZ" sz="2400" dirty="0" smtClean="0"/>
              <a:t>) nepodporují </a:t>
            </a:r>
            <a:r>
              <a:rPr lang="cs-CZ" sz="2400" dirty="0" err="1" smtClean="0"/>
              <a:t>Interlingvu</a:t>
            </a:r>
            <a:endParaRPr lang="cs-CZ" sz="2400" dirty="0" smtClean="0"/>
          </a:p>
          <a:p>
            <a:r>
              <a:rPr lang="cs-CZ" sz="2400" dirty="0" smtClean="0"/>
              <a:t>Možnost diktovat cílový text (</a:t>
            </a:r>
            <a:r>
              <a:rPr lang="cs-CZ" sz="2400" dirty="0" err="1" smtClean="0"/>
              <a:t>Interlingva</a:t>
            </a:r>
            <a:r>
              <a:rPr lang="cs-CZ" sz="2400" dirty="0" smtClean="0"/>
              <a:t> není podporována)</a:t>
            </a:r>
          </a:p>
          <a:p>
            <a:endParaRPr lang="cs-CZ" sz="2400" dirty="0" smtClean="0"/>
          </a:p>
          <a:p>
            <a:r>
              <a:rPr lang="cs-CZ" sz="2400" dirty="0" smtClean="0"/>
              <a:t>Wordfast Anywhere a </a:t>
            </a:r>
            <a:r>
              <a:rPr lang="cs-CZ" sz="2400" dirty="0" err="1" smtClean="0"/>
              <a:t>Interlingva</a:t>
            </a:r>
            <a:endParaRPr lang="cs-CZ" sz="2400" dirty="0" smtClean="0"/>
          </a:p>
          <a:p>
            <a:endParaRPr lang="cs-CZ" sz="2000" dirty="0" smtClean="0"/>
          </a:p>
          <a:p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condak.cz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interlingua</a:t>
            </a:r>
            <a:r>
              <a:rPr lang="cs-CZ" sz="2000" dirty="0" smtClean="0">
                <a:hlinkClick r:id="rId2"/>
              </a:rPr>
              <a:t>/2019-01/18/</a:t>
            </a:r>
            <a:r>
              <a:rPr lang="cs-CZ" sz="2000" dirty="0" err="1" smtClean="0">
                <a:hlinkClick r:id="rId2"/>
              </a:rPr>
              <a:t>cs</a:t>
            </a:r>
            <a:r>
              <a:rPr lang="cs-CZ" sz="2000" dirty="0" smtClean="0">
                <a:hlinkClick r:id="rId2"/>
              </a:rPr>
              <a:t>/00.html</a:t>
            </a:r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Jedna emailová adresa umožňuje překládat najednou 10 souborů</a:t>
            </a:r>
          </a:p>
          <a:p>
            <a:endParaRPr lang="cs-CZ" dirty="0" smtClean="0"/>
          </a:p>
          <a:p>
            <a:r>
              <a:rPr lang="cs-CZ" dirty="0" smtClean="0"/>
              <a:t>Překládání souborů, které jsou na serveru</a:t>
            </a:r>
          </a:p>
          <a:p>
            <a:endParaRPr lang="cs-CZ" dirty="0" smtClean="0"/>
          </a:p>
          <a:p>
            <a:r>
              <a:rPr lang="cs-CZ" b="1" dirty="0" err="1" smtClean="0"/>
              <a:t>Upload</a:t>
            </a:r>
            <a:r>
              <a:rPr lang="cs-CZ" b="1" dirty="0" smtClean="0"/>
              <a:t>: </a:t>
            </a:r>
            <a:r>
              <a:rPr lang="cs-CZ" dirty="0" smtClean="0"/>
              <a:t>zdrojové soubory, TM, glosáře</a:t>
            </a:r>
          </a:p>
          <a:p>
            <a:endParaRPr lang="cs-CZ" dirty="0" smtClean="0"/>
          </a:p>
          <a:p>
            <a:r>
              <a:rPr lang="cs-CZ" b="1" dirty="0" err="1" smtClean="0"/>
              <a:t>Download</a:t>
            </a:r>
            <a:r>
              <a:rPr lang="cs-CZ" b="1" dirty="0" smtClean="0"/>
              <a:t>: </a:t>
            </a:r>
            <a:r>
              <a:rPr lang="cs-CZ" dirty="0" smtClean="0"/>
              <a:t>přeložené (cílové) soubory, aktualizované TM a glosáře, dvojjazyčný soubor TXML pro WFP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  Microsoft Windows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komerční software</a:t>
            </a:r>
            <a:br>
              <a:rPr lang="cs-CZ" dirty="0" smtClean="0"/>
            </a:br>
            <a:r>
              <a:rPr lang="cs-CZ" dirty="0" smtClean="0"/>
              <a:t>    PC Translator (CS nebo SK)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PC Translator (v 2016)</a:t>
            </a:r>
          </a:p>
          <a:p>
            <a:r>
              <a:rPr lang="cs-CZ" sz="2000" dirty="0" smtClean="0"/>
              <a:t>CAT je to akronym (zkratka vytvořená velkých prvních písmen) "</a:t>
            </a:r>
            <a:r>
              <a:rPr lang="cs-CZ" sz="2000" dirty="0" err="1" smtClean="0"/>
              <a:t>Computer</a:t>
            </a:r>
            <a:r>
              <a:rPr lang="cs-CZ" sz="2000" dirty="0" smtClean="0"/>
              <a:t> </a:t>
            </a:r>
            <a:r>
              <a:rPr lang="cs-CZ" sz="2000" dirty="0" err="1" smtClean="0"/>
              <a:t>Aided</a:t>
            </a:r>
            <a:r>
              <a:rPr lang="cs-CZ" sz="2000" dirty="0" smtClean="0"/>
              <a:t> </a:t>
            </a:r>
            <a:r>
              <a:rPr lang="cs-CZ" sz="2000" dirty="0" err="1" smtClean="0"/>
              <a:t>Translation</a:t>
            </a:r>
            <a:r>
              <a:rPr lang="cs-CZ" sz="2000" dirty="0" smtClean="0"/>
              <a:t>".</a:t>
            </a:r>
            <a:r>
              <a:rPr lang="cs-CZ" sz="2000" dirty="0" smtClean="0">
                <a:hlinkClick r:id="rId2"/>
              </a:rPr>
              <a:t>https://cs.wikipedia.org/wiki/CAT</a:t>
            </a:r>
            <a:endParaRPr lang="cs-CZ" sz="2000" dirty="0" smtClean="0"/>
          </a:p>
          <a:p>
            <a:r>
              <a:rPr lang="cs-CZ" sz="2000" b="1" dirty="0" smtClean="0"/>
              <a:t>PC Translator umožňuje používat vlastní překladové paměti od roku 2008, tj. již deset let.</a:t>
            </a:r>
          </a:p>
          <a:p>
            <a:r>
              <a:rPr lang="cs-CZ" sz="1800" b="1" dirty="0" smtClean="0">
                <a:hlinkClick r:id="rId3"/>
              </a:rPr>
              <a:t>www.</a:t>
            </a:r>
            <a:r>
              <a:rPr lang="cs-CZ" sz="1800" b="1" dirty="0" err="1" smtClean="0">
                <a:hlinkClick r:id="rId3"/>
              </a:rPr>
              <a:t>condak.cz</a:t>
            </a:r>
            <a:r>
              <a:rPr lang="cs-CZ" sz="1800" b="1" dirty="0" smtClean="0">
                <a:hlinkClick r:id="rId3"/>
              </a:rPr>
              <a:t>/</a:t>
            </a:r>
            <a:r>
              <a:rPr lang="cs-CZ" sz="1800" b="1" dirty="0" err="1" smtClean="0">
                <a:hlinkClick r:id="rId3"/>
              </a:rPr>
              <a:t>interlingua</a:t>
            </a:r>
            <a:r>
              <a:rPr lang="cs-CZ" sz="1800" b="1" dirty="0" smtClean="0">
                <a:hlinkClick r:id="rId3"/>
              </a:rPr>
              <a:t>/2019-01/29/</a:t>
            </a:r>
            <a:r>
              <a:rPr lang="cs-CZ" sz="1800" b="1" dirty="0" err="1" smtClean="0">
                <a:hlinkClick r:id="rId3"/>
              </a:rPr>
              <a:t>cs</a:t>
            </a:r>
            <a:r>
              <a:rPr lang="cs-CZ" sz="1800" b="1" dirty="0" smtClean="0">
                <a:hlinkClick r:id="rId3"/>
              </a:rPr>
              <a:t>/00.html</a:t>
            </a:r>
            <a:endParaRPr lang="cs-CZ" sz="1800" b="1" dirty="0" smtClean="0"/>
          </a:p>
          <a:p>
            <a:endParaRPr lang="cs-CZ" sz="1800" b="1" dirty="0" smtClean="0"/>
          </a:p>
          <a:p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Překladač </a:t>
            </a:r>
            <a:r>
              <a:rPr lang="cs-CZ" sz="1800" dirty="0" smtClean="0">
                <a:solidFill>
                  <a:srgbClr val="0070C0"/>
                </a:solidFill>
              </a:rPr>
              <a:t>WTRAN32.exe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využívá slovník: program </a:t>
            </a:r>
          </a:p>
          <a:p>
            <a:r>
              <a:rPr lang="cs-CZ" sz="1800" dirty="0" smtClean="0">
                <a:solidFill>
                  <a:srgbClr val="0070C0"/>
                </a:solidFill>
              </a:rPr>
              <a:t>WDICT32.exe</a:t>
            </a:r>
            <a:r>
              <a:rPr lang="cs-CZ" sz="1800" dirty="0" smtClean="0"/>
              <a:t>  a databáze DBF</a:t>
            </a:r>
          </a:p>
          <a:p>
            <a:endParaRPr lang="cs-CZ" sz="1800" dirty="0" smtClean="0"/>
          </a:p>
          <a:p>
            <a:r>
              <a:rPr lang="cs-CZ" sz="1800" dirty="0" smtClean="0"/>
              <a:t>Je možné překládat ve webovém prohlížeči pomocí </a:t>
            </a:r>
            <a:r>
              <a:rPr lang="cs-CZ" sz="1800" dirty="0" smtClean="0">
                <a:solidFill>
                  <a:srgbClr val="0070C0"/>
                </a:solidFill>
              </a:rPr>
              <a:t>SETUPWEB.EXE. </a:t>
            </a:r>
            <a:r>
              <a:rPr lang="cs-CZ" sz="1800" dirty="0" smtClean="0"/>
              <a:t>Dále v MS Wordu a v Outlooku.</a:t>
            </a:r>
          </a:p>
          <a:p>
            <a:endParaRPr lang="cs-CZ" sz="1800" dirty="0" smtClean="0"/>
          </a:p>
          <a:p>
            <a:r>
              <a:rPr lang="cs-CZ" sz="1800" dirty="0" smtClean="0"/>
              <a:t>Pomocí programu </a:t>
            </a:r>
            <a:r>
              <a:rPr lang="cs-CZ" sz="1800" dirty="0" err="1" smtClean="0">
                <a:solidFill>
                  <a:srgbClr val="FF0000"/>
                </a:solidFill>
              </a:rPr>
              <a:t>EMPTYDIC.exe</a:t>
            </a:r>
            <a:r>
              <a:rPr lang="cs-CZ" sz="1800" dirty="0" smtClean="0"/>
              <a:t> je možné vytvořit prázdný slovník pro nový jazykový pár.</a:t>
            </a:r>
          </a:p>
          <a:p>
            <a:r>
              <a:rPr lang="cs-CZ" sz="1800" dirty="0" smtClean="0"/>
              <a:t>Pro správu slovníků se používá</a:t>
            </a:r>
          </a:p>
          <a:p>
            <a:r>
              <a:rPr lang="cs-CZ" sz="1800" dirty="0" err="1" smtClean="0">
                <a:solidFill>
                  <a:srgbClr val="FF0000"/>
                </a:solidFill>
              </a:rPr>
              <a:t>WTRDCTM.exe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5" name="Obrázek 4" descr="translat-exe-2016-d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89040"/>
            <a:ext cx="3632438" cy="24143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</a:t>
            </a:r>
            <a:r>
              <a:rPr lang="cs-CZ" sz="2200" dirty="0" smtClean="0"/>
              <a:t>Microsoft Windows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bezplatné</a:t>
            </a:r>
            <a:br>
              <a:rPr lang="cs-CZ" dirty="0" smtClean="0"/>
            </a:br>
            <a:r>
              <a:rPr lang="cs-CZ" dirty="0" smtClean="0"/>
              <a:t>         jazykové nástroje</a:t>
            </a:r>
            <a:br>
              <a:rPr lang="cs-CZ" dirty="0" smtClean="0"/>
            </a:br>
            <a:r>
              <a:rPr lang="cs-CZ" dirty="0" smtClean="0"/>
              <a:t>           různých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Wordfast Server (zdarma)</a:t>
            </a:r>
          </a:p>
          <a:p>
            <a:r>
              <a:rPr lang="cs-CZ" sz="2400" dirty="0" smtClean="0"/>
              <a:t>Práce s velkými TM (VLTM)</a:t>
            </a:r>
          </a:p>
          <a:p>
            <a:r>
              <a:rPr lang="cs-CZ" b="1" dirty="0" smtClean="0"/>
              <a:t>WF2TMX (zdarma)</a:t>
            </a:r>
          </a:p>
          <a:p>
            <a:r>
              <a:rPr lang="cs-CZ" sz="2400" dirty="0" smtClean="0"/>
              <a:t>Konverze textové překladové paměti do TMX a opačně</a:t>
            </a:r>
          </a:p>
          <a:p>
            <a:r>
              <a:rPr lang="cs-CZ" b="1" dirty="0" err="1" smtClean="0"/>
              <a:t>Goldpan</a:t>
            </a:r>
            <a:r>
              <a:rPr lang="cs-CZ" b="1" dirty="0" smtClean="0"/>
              <a:t> Editor</a:t>
            </a:r>
          </a:p>
          <a:p>
            <a:r>
              <a:rPr lang="cs-CZ" sz="2400" dirty="0" smtClean="0"/>
              <a:t>Možnost vytvořit soubor TBX - obousměrné použití v OmegaT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CS-IA, </a:t>
            </a:r>
            <a:r>
              <a:rPr lang="cs-CZ" sz="2400" dirty="0" smtClean="0"/>
              <a:t>EN-CS, EN-DE</a:t>
            </a:r>
          </a:p>
          <a:p>
            <a:r>
              <a:rPr lang="cs-CZ" sz="2400" dirty="0" smtClean="0"/>
              <a:t>Virtaal, OmegaT, velikost souborů, pouze 2 jazyky</a:t>
            </a:r>
          </a:p>
          <a:p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condak.cz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interlingua</a:t>
            </a:r>
            <a:r>
              <a:rPr lang="cs-CZ" sz="2400" dirty="0" smtClean="0">
                <a:hlinkClick r:id="rId2"/>
              </a:rPr>
              <a:t>/2018-09/28/</a:t>
            </a:r>
            <a:r>
              <a:rPr lang="cs-CZ" sz="2400" dirty="0" err="1" smtClean="0">
                <a:hlinkClick r:id="rId2"/>
              </a:rPr>
              <a:t>cs</a:t>
            </a:r>
            <a:r>
              <a:rPr lang="cs-CZ" sz="2400" dirty="0" smtClean="0">
                <a:hlinkClick r:id="rId2"/>
              </a:rPr>
              <a:t>/00.html</a:t>
            </a: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dirty="0" smtClean="0"/>
              <a:t>Tyto nástroje nevyžadují MS Word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Heartsome</a:t>
            </a:r>
            <a:r>
              <a:rPr lang="cs-CZ" sz="2000" b="1" dirty="0" smtClean="0"/>
              <a:t> TMX Editor </a:t>
            </a:r>
          </a:p>
          <a:p>
            <a:r>
              <a:rPr lang="cs-CZ" sz="2000" dirty="0" err="1" smtClean="0"/>
              <a:t>Merge</a:t>
            </a:r>
            <a:r>
              <a:rPr lang="cs-CZ" sz="2000" dirty="0" smtClean="0"/>
              <a:t>, split, </a:t>
            </a:r>
            <a:r>
              <a:rPr lang="cs-CZ" sz="2000" dirty="0" err="1" smtClean="0"/>
              <a:t>correct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Virtaal (zdarma)</a:t>
            </a:r>
          </a:p>
          <a:p>
            <a:r>
              <a:rPr lang="cs-CZ" sz="2000" dirty="0" smtClean="0"/>
              <a:t>Možnost editovat cílový jazyk v XML souborech</a:t>
            </a:r>
          </a:p>
          <a:p>
            <a:endParaRPr lang="cs-CZ" sz="2000" dirty="0" smtClean="0"/>
          </a:p>
          <a:p>
            <a:r>
              <a:rPr lang="cs-CZ" sz="2000" b="1" dirty="0" smtClean="0"/>
              <a:t>WF </a:t>
            </a:r>
            <a:r>
              <a:rPr lang="cs-CZ" sz="2000" b="1" dirty="0" err="1" smtClean="0"/>
              <a:t>Converter</a:t>
            </a:r>
            <a:r>
              <a:rPr lang="cs-CZ" sz="2000" b="1" dirty="0" smtClean="0"/>
              <a:t> (zdarma)</a:t>
            </a:r>
          </a:p>
          <a:p>
            <a:r>
              <a:rPr lang="cs-CZ" sz="2000" dirty="0" smtClean="0"/>
              <a:t>Obdoba </a:t>
            </a:r>
            <a:r>
              <a:rPr lang="cs-CZ" sz="2000" dirty="0" err="1" smtClean="0"/>
              <a:t>Goldpan</a:t>
            </a:r>
            <a:r>
              <a:rPr lang="cs-CZ" sz="2000" dirty="0" smtClean="0"/>
              <a:t> Editoru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   </a:t>
            </a:r>
            <a:r>
              <a:rPr lang="cs-CZ" sz="2800" dirty="0" err="1" smtClean="0"/>
              <a:t>Goldpan</a:t>
            </a:r>
            <a:r>
              <a:rPr lang="cs-CZ" sz="2800" dirty="0" smtClean="0"/>
              <a:t> Editor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pro vytvoření TBX z XLSX</a:t>
            </a:r>
            <a:endParaRPr lang="cs-CZ" dirty="0"/>
          </a:p>
        </p:txBody>
      </p:sp>
      <p:pic>
        <p:nvPicPr>
          <p:cNvPr id="5" name="Zástupný symbol pro obsah 4" descr="logrusglob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32657"/>
            <a:ext cx="5111750" cy="295232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 smtClean="0"/>
              <a:t>Software je sice zdarma, ale pouze pro registrované uživatele.</a:t>
            </a:r>
          </a:p>
          <a:p>
            <a:endParaRPr lang="cs-CZ" dirty="0" smtClean="0"/>
          </a:p>
          <a:p>
            <a:r>
              <a:rPr lang="cs-CZ" b="1" dirty="0" smtClean="0"/>
              <a:t>Soubory k otevření:</a:t>
            </a:r>
          </a:p>
          <a:p>
            <a:r>
              <a:rPr lang="cs-CZ" dirty="0" smtClean="0"/>
              <a:t>SDLTM, SDLXLIFF, XLIFF, TMX, TBX</a:t>
            </a:r>
          </a:p>
          <a:p>
            <a:endParaRPr lang="cs-CZ" dirty="0" smtClean="0"/>
          </a:p>
          <a:p>
            <a:r>
              <a:rPr lang="cs-CZ" b="1" dirty="0" smtClean="0"/>
              <a:t>Archivní  a zdrojový soubor</a:t>
            </a:r>
            <a:r>
              <a:rPr lang="cs-CZ" dirty="0" smtClean="0"/>
              <a:t>: XLSX</a:t>
            </a:r>
          </a:p>
          <a:p>
            <a:r>
              <a:rPr lang="cs-CZ" sz="2400" b="1" dirty="0" smtClean="0"/>
              <a:t>Glosář v OmegaT:</a:t>
            </a:r>
          </a:p>
          <a:p>
            <a:r>
              <a:rPr lang="cs-CZ" sz="2000" b="1" dirty="0" smtClean="0"/>
              <a:t>TXT má </a:t>
            </a:r>
            <a:r>
              <a:rPr lang="cs-CZ" sz="2000" b="1" dirty="0" smtClean="0">
                <a:solidFill>
                  <a:srgbClr val="FF0000"/>
                </a:solidFill>
              </a:rPr>
              <a:t>nejmenší rozměr</a:t>
            </a:r>
            <a:r>
              <a:rPr lang="cs-CZ" sz="2000" b="1" dirty="0" smtClean="0"/>
              <a:t>.</a:t>
            </a:r>
          </a:p>
          <a:p>
            <a:r>
              <a:rPr lang="cs-CZ" sz="1800" b="1" dirty="0" smtClean="0"/>
              <a:t>Soubor IA-EN funguje pouze pro překlad z IA.</a:t>
            </a:r>
          </a:p>
          <a:p>
            <a:r>
              <a:rPr lang="cs-CZ" sz="2000" b="1" dirty="0" smtClean="0"/>
              <a:t>TBX má největší rozměr. </a:t>
            </a:r>
          </a:p>
          <a:p>
            <a:r>
              <a:rPr lang="cs-CZ" sz="1800" b="1" dirty="0" smtClean="0"/>
              <a:t>Soubor funguje i pro překlad z EN do IA.</a:t>
            </a:r>
          </a:p>
          <a:p>
            <a:endParaRPr lang="cs-CZ" dirty="0" smtClean="0"/>
          </a:p>
          <a:p>
            <a:r>
              <a:rPr lang="cs-CZ" sz="1800" dirty="0" smtClean="0"/>
              <a:t>Stažení </a:t>
            </a:r>
            <a:r>
              <a:rPr lang="cs-CZ" sz="2000" b="1" dirty="0" smtClean="0"/>
              <a:t>tří</a:t>
            </a:r>
            <a:r>
              <a:rPr lang="cs-CZ" sz="2000" dirty="0" smtClean="0"/>
              <a:t> </a:t>
            </a:r>
            <a:r>
              <a:rPr lang="cs-CZ" sz="2000" b="1" dirty="0" smtClean="0"/>
              <a:t>souborů TBX </a:t>
            </a:r>
          </a:p>
          <a:p>
            <a:r>
              <a:rPr lang="cs-CZ" sz="2000" b="1" dirty="0" smtClean="0"/>
              <a:t>IA-EN</a:t>
            </a:r>
            <a:endParaRPr lang="cs-CZ" sz="2000" b="1" dirty="0"/>
          </a:p>
        </p:txBody>
      </p:sp>
      <p:pic>
        <p:nvPicPr>
          <p:cNvPr id="7" name="Obrázek 6" descr="logrus-soub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429000"/>
            <a:ext cx="1819275" cy="1057076"/>
          </a:xfrm>
          <a:prstGeom prst="rect">
            <a:avLst/>
          </a:prstGeom>
        </p:spPr>
      </p:pic>
      <p:pic>
        <p:nvPicPr>
          <p:cNvPr id="8" name="Obrázek 7" descr="txt-xlsx-tbx-d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429000"/>
            <a:ext cx="2867025" cy="1914525"/>
          </a:xfrm>
          <a:prstGeom prst="rect">
            <a:avLst/>
          </a:prstGeom>
        </p:spPr>
      </p:pic>
      <p:pic>
        <p:nvPicPr>
          <p:cNvPr id="9" name="Obrázek 8" descr="ia-en-3tbx-d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5373216"/>
            <a:ext cx="3126291" cy="962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Vítejte na 23. mezinárodní konferenci </a:t>
            </a:r>
            <a:r>
              <a:rPr lang="cs-CZ" dirty="0" err="1" smtClean="0"/>
              <a:t>interlingvy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Zástupný symbol pro obsah 3" descr="benvenite-ia-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525" y="1600994"/>
            <a:ext cx="6076950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         OmegaT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uživatelské rozhraní</a:t>
            </a:r>
            <a:br>
              <a:rPr lang="cs-CZ" dirty="0" smtClean="0"/>
            </a:br>
            <a:r>
              <a:rPr lang="cs-CZ" dirty="0" smtClean="0"/>
              <a:t> automatický překlad z TMX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OmegaT</a:t>
            </a:r>
          </a:p>
          <a:p>
            <a:endParaRPr lang="cs-CZ" b="1" dirty="0" smtClean="0"/>
          </a:p>
          <a:p>
            <a:r>
              <a:rPr lang="cs-CZ" sz="2800" dirty="0" smtClean="0"/>
              <a:t>TMX: EN-US, CS-CZ, </a:t>
            </a:r>
            <a:r>
              <a:rPr lang="cs-CZ" sz="2800" dirty="0" smtClean="0">
                <a:solidFill>
                  <a:srgbClr val="FF0000"/>
                </a:solidFill>
              </a:rPr>
              <a:t>IA-IA</a:t>
            </a:r>
          </a:p>
          <a:p>
            <a:r>
              <a:rPr lang="cs-CZ" sz="2400" dirty="0" smtClean="0"/>
              <a:t>Jazyk uživatelského rozhraní</a:t>
            </a:r>
          </a:p>
          <a:p>
            <a:r>
              <a:rPr lang="cs-CZ" sz="2400" dirty="0" err="1" smtClean="0"/>
              <a:t>Duser.language</a:t>
            </a:r>
            <a:r>
              <a:rPr lang="cs-CZ" sz="2400" dirty="0" smtClean="0"/>
              <a:t>=</a:t>
            </a:r>
            <a:r>
              <a:rPr lang="cs-CZ" sz="2400" dirty="0" err="1" smtClean="0"/>
              <a:t>ia</a:t>
            </a:r>
            <a:r>
              <a:rPr lang="cs-CZ" sz="2400" dirty="0" smtClean="0"/>
              <a:t>  (</a:t>
            </a:r>
            <a:r>
              <a:rPr lang="cs-CZ" sz="2400" dirty="0" err="1" smtClean="0"/>
              <a:t>en</a:t>
            </a:r>
            <a:r>
              <a:rPr lang="cs-CZ" sz="2400" dirty="0" smtClean="0"/>
              <a:t>, </a:t>
            </a:r>
            <a:r>
              <a:rPr lang="cs-CZ" sz="2400" dirty="0" err="1" smtClean="0"/>
              <a:t>cs</a:t>
            </a:r>
            <a:r>
              <a:rPr lang="cs-CZ" sz="2400" dirty="0" smtClean="0"/>
              <a:t>,de,…)</a:t>
            </a:r>
          </a:p>
          <a:p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condak.cz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interlingua</a:t>
            </a:r>
            <a:r>
              <a:rPr lang="cs-CZ" sz="2000" dirty="0" smtClean="0">
                <a:hlinkClick r:id="rId2"/>
              </a:rPr>
              <a:t>/2018-10/27/</a:t>
            </a:r>
            <a:r>
              <a:rPr lang="cs-CZ" sz="2000" dirty="0" err="1" smtClean="0">
                <a:hlinkClick r:id="rId2"/>
              </a:rPr>
              <a:t>cs</a:t>
            </a:r>
            <a:r>
              <a:rPr lang="cs-CZ" sz="2000" dirty="0" smtClean="0">
                <a:hlinkClick r:id="rId2"/>
              </a:rPr>
              <a:t>/00.html</a:t>
            </a:r>
            <a:endParaRPr lang="cs-CZ" sz="2000" dirty="0" smtClean="0"/>
          </a:p>
          <a:p>
            <a:r>
              <a:rPr lang="cs-CZ" sz="2000" b="1" dirty="0" smtClean="0"/>
              <a:t>Ukázky překládání</a:t>
            </a:r>
          </a:p>
          <a:p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condak.cz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interlingua</a:t>
            </a:r>
            <a:r>
              <a:rPr lang="cs-CZ" sz="1800" dirty="0" smtClean="0">
                <a:hlinkClick r:id="rId3"/>
              </a:rPr>
              <a:t>/2019-02/07/</a:t>
            </a:r>
            <a:r>
              <a:rPr lang="cs-CZ" sz="1800" dirty="0" err="1" smtClean="0">
                <a:hlinkClick r:id="rId3"/>
              </a:rPr>
              <a:t>cs</a:t>
            </a:r>
            <a:r>
              <a:rPr lang="cs-CZ" sz="1800" dirty="0" smtClean="0">
                <a:hlinkClick r:id="rId3"/>
              </a:rPr>
              <a:t>/00.html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www.</a:t>
            </a:r>
            <a:r>
              <a:rPr lang="cs-CZ" sz="1800" dirty="0" err="1" smtClean="0">
                <a:hlinkClick r:id="rId4"/>
              </a:rPr>
              <a:t>condak.cz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interlingua</a:t>
            </a:r>
            <a:r>
              <a:rPr lang="cs-CZ" sz="1800" dirty="0" smtClean="0">
                <a:hlinkClick r:id="rId4"/>
              </a:rPr>
              <a:t>/2019-02/28/</a:t>
            </a:r>
            <a:r>
              <a:rPr lang="cs-CZ" sz="1800" dirty="0" err="1" smtClean="0">
                <a:hlinkClick r:id="rId4"/>
              </a:rPr>
              <a:t>cs</a:t>
            </a:r>
            <a:r>
              <a:rPr lang="cs-CZ" sz="1800" dirty="0" smtClean="0">
                <a:hlinkClick r:id="rId4"/>
              </a:rPr>
              <a:t>/00.html</a:t>
            </a:r>
            <a:endParaRPr lang="cs-CZ" sz="1800" dirty="0" smtClean="0"/>
          </a:p>
          <a:p>
            <a:r>
              <a:rPr lang="cs-CZ" sz="2000" i="1" dirty="0" smtClean="0"/>
              <a:t>Kontrola pravopisu</a:t>
            </a:r>
          </a:p>
          <a:p>
            <a:r>
              <a:rPr lang="cs-CZ" sz="1800" dirty="0" smtClean="0">
                <a:hlinkClick r:id="rId5"/>
              </a:rPr>
              <a:t>www.</a:t>
            </a:r>
            <a:r>
              <a:rPr lang="cs-CZ" sz="1800" dirty="0" err="1" smtClean="0">
                <a:hlinkClick r:id="rId5"/>
              </a:rPr>
              <a:t>condak.cz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interlingua</a:t>
            </a:r>
            <a:r>
              <a:rPr lang="cs-CZ" sz="1800" dirty="0" smtClean="0">
                <a:hlinkClick r:id="rId5"/>
              </a:rPr>
              <a:t>/2019-03/01/</a:t>
            </a:r>
            <a:r>
              <a:rPr lang="cs-CZ" sz="1800" dirty="0" err="1" smtClean="0">
                <a:hlinkClick r:id="rId5"/>
              </a:rPr>
              <a:t>cs</a:t>
            </a:r>
            <a:r>
              <a:rPr lang="cs-CZ" sz="1800" dirty="0" smtClean="0">
                <a:hlinkClick r:id="rId5"/>
              </a:rPr>
              <a:t>/00.html</a:t>
            </a:r>
            <a:endParaRPr lang="cs-CZ" sz="1800" dirty="0" smtClean="0"/>
          </a:p>
          <a:p>
            <a:r>
              <a:rPr lang="cs-CZ" sz="1800" dirty="0" smtClean="0">
                <a:hlinkClick r:id="rId6"/>
              </a:rPr>
              <a:t>www.</a:t>
            </a:r>
            <a:r>
              <a:rPr lang="cs-CZ" sz="1800" dirty="0" err="1" smtClean="0">
                <a:hlinkClick r:id="rId6"/>
              </a:rPr>
              <a:t>condak.cz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interlingua</a:t>
            </a:r>
            <a:r>
              <a:rPr lang="cs-CZ" sz="1800" dirty="0" smtClean="0">
                <a:hlinkClick r:id="rId6"/>
              </a:rPr>
              <a:t>/2019-03/04/</a:t>
            </a:r>
            <a:r>
              <a:rPr lang="cs-CZ" sz="1800" dirty="0" err="1" smtClean="0">
                <a:hlinkClick r:id="rId6"/>
              </a:rPr>
              <a:t>cs</a:t>
            </a:r>
            <a:r>
              <a:rPr lang="cs-CZ" sz="1800" dirty="0" smtClean="0">
                <a:hlinkClick r:id="rId6"/>
              </a:rPr>
              <a:t>/00.html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Program využívá prostředí JAVA a funguje na více platformách: Linux, Windows, UNIX atd.</a:t>
            </a:r>
          </a:p>
          <a:p>
            <a:endParaRPr lang="cs-CZ" dirty="0" smtClean="0"/>
          </a:p>
          <a:p>
            <a:r>
              <a:rPr lang="cs-CZ" dirty="0" smtClean="0"/>
              <a:t>Překládá </a:t>
            </a:r>
            <a:r>
              <a:rPr lang="cs-CZ" b="1" dirty="0" smtClean="0"/>
              <a:t>soubory vložené do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Projekt může obsahovat soubory různého formátu.</a:t>
            </a:r>
          </a:p>
          <a:p>
            <a:endParaRPr lang="cs-CZ" dirty="0" smtClean="0"/>
          </a:p>
          <a:p>
            <a:r>
              <a:rPr lang="cs-CZ" b="1" dirty="0" smtClean="0"/>
              <a:t>Překlad se průběžně ukládá do TMX.</a:t>
            </a:r>
          </a:p>
          <a:p>
            <a:r>
              <a:rPr lang="cs-CZ" dirty="0" smtClean="0"/>
              <a:t>Možnost číst jazykový pár z vícejazyčných TMX. Počet čtených TMX není omezen. Počet čtených glosářů a slovníků není omezen. </a:t>
            </a:r>
          </a:p>
          <a:p>
            <a:endParaRPr lang="cs-CZ" dirty="0" smtClean="0"/>
          </a:p>
          <a:p>
            <a:r>
              <a:rPr lang="cs-CZ" sz="1600" dirty="0" smtClean="0"/>
              <a:t>Možnost použít lokální překladač </a:t>
            </a:r>
            <a:r>
              <a:rPr lang="cs-CZ" sz="1600" b="1" dirty="0" err="1" smtClean="0"/>
              <a:t>Apertium</a:t>
            </a:r>
            <a:r>
              <a:rPr lang="cs-CZ" sz="1600" dirty="0" smtClean="0"/>
              <a:t> (</a:t>
            </a:r>
            <a:r>
              <a:rPr lang="cs-CZ" sz="1600" b="1" dirty="0" smtClean="0"/>
              <a:t>.JAR</a:t>
            </a:r>
            <a:r>
              <a:rPr lang="cs-CZ" sz="1600" dirty="0" smtClean="0"/>
              <a:t>) nebo </a:t>
            </a:r>
            <a:r>
              <a:rPr lang="cs-CZ" sz="1600" b="1" dirty="0" smtClean="0"/>
              <a:t>Slate Desktop</a:t>
            </a:r>
            <a:r>
              <a:rPr lang="cs-CZ" sz="1600" dirty="0" smtClean="0"/>
              <a:t>. Jeden uživatel Linuxu ohlásil využívání </a:t>
            </a:r>
            <a:r>
              <a:rPr lang="cs-CZ" sz="1600" b="1" i="1" dirty="0" smtClean="0"/>
              <a:t>lokálního neuronového překladače</a:t>
            </a:r>
            <a:r>
              <a:rPr lang="cs-CZ" sz="1600" dirty="0" smtClean="0"/>
              <a:t>.</a:t>
            </a:r>
          </a:p>
          <a:p>
            <a:endParaRPr lang="cs-CZ" dirty="0"/>
          </a:p>
        </p:txBody>
      </p:sp>
      <p:pic>
        <p:nvPicPr>
          <p:cNvPr id="5" name="Obrázek 4" descr="omeg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260648"/>
            <a:ext cx="983357" cy="10776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Interlingva</a:t>
            </a:r>
            <a:r>
              <a:rPr lang="cs-CZ" dirty="0" smtClean="0"/>
              <a:t> a aktualizace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Jako zdroje používáme TMX, TXT , XLSX, DB a DBF</a:t>
            </a:r>
          </a:p>
          <a:p>
            <a:r>
              <a:rPr lang="cs-CZ" sz="2000" dirty="0" smtClean="0"/>
              <a:t>Jako archiv se využívají soubory , ve kterých se obtížně editují položky: TBX, XLIFF</a:t>
            </a:r>
          </a:p>
          <a:p>
            <a:r>
              <a:rPr lang="cs-CZ" sz="2000" dirty="0" smtClean="0"/>
              <a:t>Program </a:t>
            </a:r>
            <a:r>
              <a:rPr lang="cs-CZ" sz="2000" b="1" dirty="0" smtClean="0"/>
              <a:t>Virtaal</a:t>
            </a:r>
            <a:r>
              <a:rPr lang="cs-CZ" sz="2000" dirty="0" smtClean="0"/>
              <a:t> umí editovat položky cílového jazyka. Je vhodný</a:t>
            </a:r>
          </a:p>
          <a:p>
            <a:r>
              <a:rPr lang="cs-CZ" sz="2000" dirty="0" smtClean="0"/>
              <a:t>Pro vyhledávání v TXT používám program </a:t>
            </a:r>
            <a:r>
              <a:rPr lang="cs-CZ" sz="2000" b="1" dirty="0" smtClean="0"/>
              <a:t>SDA</a:t>
            </a:r>
            <a:r>
              <a:rPr lang="cs-CZ" sz="2000" dirty="0" smtClean="0"/>
              <a:t>,  pro vyhledávání v obou jazycích </a:t>
            </a:r>
            <a:r>
              <a:rPr lang="cs-CZ" sz="2000" b="1" dirty="0" err="1" smtClean="0"/>
              <a:t>TMLookup</a:t>
            </a:r>
            <a:endParaRPr lang="cs-CZ" sz="2000" b="1" dirty="0" smtClean="0"/>
          </a:p>
          <a:p>
            <a:r>
              <a:rPr lang="cs-CZ" sz="2000" dirty="0" smtClean="0"/>
              <a:t>Vyhledávat lze i v dvojjazyčných HTML, DOC, DOCX, PDF apod.</a:t>
            </a:r>
          </a:p>
          <a:p>
            <a:endParaRPr lang="cs-CZ" dirty="0"/>
          </a:p>
        </p:txBody>
      </p:sp>
      <p:pic>
        <p:nvPicPr>
          <p:cNvPr id="5" name="Zástupný symbol pro obsah 4" descr="pcd-essit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844824"/>
            <a:ext cx="4024312" cy="385440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Překlad pomocí glosáře v DGT-OmegaT</a:t>
            </a:r>
            <a:endParaRPr lang="cs-CZ" dirty="0"/>
          </a:p>
        </p:txBody>
      </p:sp>
      <p:pic>
        <p:nvPicPr>
          <p:cNvPr id="5" name="Zástupný symbol pro obsah 4" descr="search-pretranslat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7"/>
            <a:ext cx="2818656" cy="439239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cs-CZ" sz="2000" dirty="0" smtClean="0">
                <a:hlinkClick r:id="rId3"/>
              </a:rPr>
              <a:t>www.</a:t>
            </a:r>
            <a:r>
              <a:rPr lang="cs-CZ" sz="2000" dirty="0" err="1" smtClean="0">
                <a:hlinkClick r:id="rId3"/>
              </a:rPr>
              <a:t>condak.cz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interlingua</a:t>
            </a:r>
            <a:r>
              <a:rPr lang="cs-CZ" sz="2000" dirty="0" smtClean="0">
                <a:hlinkClick r:id="rId3"/>
              </a:rPr>
              <a:t>/2019-04/07/</a:t>
            </a:r>
            <a:r>
              <a:rPr lang="cs-CZ" sz="2000" dirty="0" err="1" smtClean="0">
                <a:hlinkClick r:id="rId3"/>
              </a:rPr>
              <a:t>cs</a:t>
            </a:r>
            <a:r>
              <a:rPr lang="cs-CZ" sz="2000" dirty="0" smtClean="0">
                <a:hlinkClick r:id="rId3"/>
              </a:rPr>
              <a:t>/00.html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www.</a:t>
            </a:r>
            <a:r>
              <a:rPr lang="cs-CZ" sz="2000" dirty="0" err="1" smtClean="0">
                <a:hlinkClick r:id="rId4"/>
              </a:rPr>
              <a:t>condak.cz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interlingua</a:t>
            </a:r>
            <a:r>
              <a:rPr lang="cs-CZ" sz="2000" dirty="0" smtClean="0">
                <a:hlinkClick r:id="rId4"/>
              </a:rPr>
              <a:t>/2019-04/13/</a:t>
            </a:r>
            <a:r>
              <a:rPr lang="cs-CZ" sz="2000" dirty="0" err="1" smtClean="0">
                <a:hlinkClick r:id="rId4"/>
              </a:rPr>
              <a:t>cs</a:t>
            </a:r>
            <a:r>
              <a:rPr lang="cs-CZ" sz="2000" dirty="0" smtClean="0">
                <a:hlinkClick r:id="rId4"/>
              </a:rPr>
              <a:t>/00.html</a:t>
            </a:r>
            <a:endParaRPr lang="cs-CZ" sz="2000" dirty="0" smtClean="0"/>
          </a:p>
          <a:p>
            <a:r>
              <a:rPr lang="cs-CZ" sz="2000" dirty="0" smtClean="0"/>
              <a:t>„STROJOVÝ PŘEKLAD“</a:t>
            </a:r>
          </a:p>
          <a:p>
            <a:r>
              <a:rPr lang="cs-CZ" sz="2400" b="1" dirty="0" smtClean="0"/>
              <a:t>Nouzové řešení pro jazyk s malým množstvím dvojjazyčných zdrojů.</a:t>
            </a:r>
          </a:p>
          <a:p>
            <a:endParaRPr lang="cs-CZ" sz="2000" dirty="0" smtClean="0"/>
          </a:p>
          <a:p>
            <a:r>
              <a:rPr lang="cs-CZ" sz="2000" dirty="0" smtClean="0"/>
              <a:t>V programu DGT-OmegaT je možno udělat doslovný překlad</a:t>
            </a:r>
          </a:p>
          <a:p>
            <a:r>
              <a:rPr lang="cs-CZ" sz="2000" dirty="0" smtClean="0">
                <a:hlinkClick r:id="rId5" action="ppaction://hlinkfile"/>
              </a:rPr>
              <a:t>EN-CS </a:t>
            </a:r>
            <a:r>
              <a:rPr lang="cs-CZ" sz="2000" dirty="0" err="1" smtClean="0">
                <a:hlinkClick r:id="rId5" action="ppaction://hlinkfile"/>
              </a:rPr>
              <a:t>Replace</a:t>
            </a:r>
            <a:r>
              <a:rPr lang="cs-CZ" sz="2000" dirty="0" smtClean="0">
                <a:hlinkClick r:id="rId5" action="ppaction://hlinkfile"/>
              </a:rPr>
              <a:t> </a:t>
            </a:r>
            <a:r>
              <a:rPr lang="cs-CZ" sz="2000" dirty="0" err="1" smtClean="0">
                <a:hlinkClick r:id="rId5" action="ppaction://hlinkfile"/>
              </a:rPr>
              <a:t>glossary</a:t>
            </a:r>
            <a:r>
              <a:rPr lang="cs-CZ" sz="2000" dirty="0" smtClean="0">
                <a:hlinkClick r:id="rId5" action="ppaction://hlinkfile"/>
              </a:rPr>
              <a:t> </a:t>
            </a:r>
            <a:r>
              <a:rPr lang="cs-CZ" sz="2000" dirty="0" err="1" smtClean="0">
                <a:hlinkClick r:id="rId5" action="ppaction://hlinkfile"/>
              </a:rPr>
              <a:t>entries</a:t>
            </a:r>
            <a:endParaRPr lang="cs-CZ" sz="2000" dirty="0" smtClean="0"/>
          </a:p>
          <a:p>
            <a:r>
              <a:rPr lang="cs-CZ" sz="2000" dirty="0" smtClean="0">
                <a:hlinkClick r:id="rId6" action="ppaction://hlinkfile"/>
              </a:rPr>
              <a:t> IA-CS </a:t>
            </a:r>
            <a:r>
              <a:rPr lang="cs-CZ" sz="2000" dirty="0" err="1" smtClean="0">
                <a:hlinkClick r:id="rId6" action="ppaction://hlinkfile"/>
              </a:rPr>
              <a:t>Replace</a:t>
            </a:r>
            <a:r>
              <a:rPr lang="cs-CZ" sz="2000" dirty="0" smtClean="0">
                <a:hlinkClick r:id="rId6" action="ppaction://hlinkfile"/>
              </a:rPr>
              <a:t> </a:t>
            </a:r>
            <a:r>
              <a:rPr lang="cs-CZ" sz="2000" dirty="0" err="1" smtClean="0">
                <a:hlinkClick r:id="rId6" action="ppaction://hlinkfile"/>
              </a:rPr>
              <a:t>glossary</a:t>
            </a:r>
            <a:r>
              <a:rPr lang="cs-CZ" sz="2000" dirty="0" smtClean="0">
                <a:hlinkClick r:id="rId6" action="ppaction://hlinkfile"/>
              </a:rPr>
              <a:t> </a:t>
            </a:r>
            <a:r>
              <a:rPr lang="cs-CZ" sz="2000" dirty="0" err="1" smtClean="0">
                <a:hlinkClick r:id="rId6" action="ppaction://hlinkfile"/>
              </a:rPr>
              <a:t>entries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2852936"/>
            <a:ext cx="5660032" cy="1800200"/>
          </a:xfrm>
        </p:spPr>
        <p:txBody>
          <a:bodyPr>
            <a:noAutofit/>
          </a:bodyPr>
          <a:lstStyle/>
          <a:p>
            <a:r>
              <a:rPr lang="cs-CZ" sz="4000" dirty="0" smtClean="0"/>
              <a:t>Děkuji Vám za pozornost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             </a:t>
            </a:r>
            <a:r>
              <a:rPr lang="cs-CZ" sz="2800" dirty="0" smtClean="0"/>
              <a:t>Milan Čondák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23728" y="5373216"/>
            <a:ext cx="4824536" cy="79898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                  email: milan@</a:t>
            </a:r>
            <a:r>
              <a:rPr lang="cs-CZ" sz="2000" dirty="0" err="1" smtClean="0"/>
              <a:t>condak.cz</a:t>
            </a:r>
            <a:endParaRPr lang="cs-CZ" sz="2000" dirty="0"/>
          </a:p>
        </p:txBody>
      </p:sp>
      <p:pic>
        <p:nvPicPr>
          <p:cNvPr id="7" name="Zástupný symbol pro obrázek 6" descr="title-p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908720"/>
            <a:ext cx="4248472" cy="8640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Milan Čondák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Jsem Čechoslovák, Slovan a Evropan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Narodil jsem se v roce 1947, </a:t>
            </a:r>
          </a:p>
          <a:p>
            <a:pPr>
              <a:buNone/>
            </a:pPr>
            <a:r>
              <a:rPr lang="cs-CZ" sz="2400" dirty="0" smtClean="0"/>
              <a:t>oba moji rodiče se narodili</a:t>
            </a:r>
          </a:p>
          <a:p>
            <a:pPr>
              <a:buNone/>
            </a:pPr>
            <a:r>
              <a:rPr lang="cs-CZ" sz="2400" dirty="0" smtClean="0"/>
              <a:t>po roce 1918 </a:t>
            </a:r>
          </a:p>
          <a:p>
            <a:pPr>
              <a:buNone/>
            </a:pPr>
            <a:r>
              <a:rPr lang="cs-CZ" sz="2400" dirty="0" smtClean="0"/>
              <a:t>v Československu.</a:t>
            </a:r>
          </a:p>
          <a:p>
            <a:pPr>
              <a:buNone/>
            </a:pPr>
            <a:r>
              <a:rPr lang="cs-CZ" sz="2400" dirty="0" smtClean="0"/>
              <a:t>Od roku 1993 tento stát</a:t>
            </a:r>
          </a:p>
          <a:p>
            <a:pPr>
              <a:buNone/>
            </a:pPr>
            <a:r>
              <a:rPr lang="cs-CZ" sz="2400" dirty="0" smtClean="0"/>
              <a:t>neexistuje.  Existuje </a:t>
            </a:r>
          </a:p>
          <a:p>
            <a:pPr>
              <a:buNone/>
            </a:pPr>
            <a:r>
              <a:rPr lang="cs-CZ" sz="2400" dirty="0" smtClean="0"/>
              <a:t>československá národnost </a:t>
            </a:r>
          </a:p>
          <a:p>
            <a:pPr>
              <a:buNone/>
            </a:pPr>
            <a:r>
              <a:rPr lang="cs-CZ" sz="2400" dirty="0" smtClean="0"/>
              <a:t>(etnická a jazyková skupina).</a:t>
            </a:r>
          </a:p>
          <a:p>
            <a:pPr>
              <a:buNone/>
            </a:pPr>
            <a:r>
              <a:rPr lang="cs-CZ" sz="3000" dirty="0" smtClean="0"/>
              <a:t>Mluvím a píši česky.</a:t>
            </a:r>
            <a:endParaRPr lang="cs-CZ" sz="3000" dirty="0"/>
          </a:p>
        </p:txBody>
      </p:sp>
      <p:pic>
        <p:nvPicPr>
          <p:cNvPr id="4" name="Obrázek 3" descr="milan2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4499991" cy="37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Hungaria</a:t>
            </a:r>
            <a:r>
              <a:rPr lang="cs-CZ" dirty="0" smtClean="0"/>
              <a:t> 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>
                <a:hlinkClick r:id="rId2"/>
              </a:rPr>
              <a:t>https://ia.wikipedia.org/wiki/Austria-Hungaria</a:t>
            </a:r>
            <a:endParaRPr lang="cs-CZ" sz="1400" dirty="0" smtClean="0"/>
          </a:p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 smtClean="0">
                <a:hlinkClick r:id="rId3"/>
              </a:rPr>
              <a:t>https://cs.wikipedia.org/wiki/Rakousko-Uhersko#Obyvatelstvo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800" dirty="0" smtClean="0"/>
              <a:t>Jazyky </a:t>
            </a:r>
            <a:r>
              <a:rPr lang="cs-CZ" sz="1800" dirty="0" err="1" smtClean="0"/>
              <a:t>Rakouska</a:t>
            </a:r>
            <a:r>
              <a:rPr lang="cs-CZ" sz="1800" dirty="0" smtClean="0"/>
              <a:t>-Uherska (1910)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200" dirty="0" smtClean="0"/>
              <a:t>němčina  		23,36 %</a:t>
            </a:r>
          </a:p>
          <a:p>
            <a:pPr>
              <a:buNone/>
            </a:pPr>
            <a:r>
              <a:rPr lang="cs-CZ" sz="1200" dirty="0" smtClean="0"/>
              <a:t>maďarština 		19,57 %</a:t>
            </a:r>
          </a:p>
          <a:p>
            <a:pPr>
              <a:buNone/>
            </a:pPr>
            <a:r>
              <a:rPr lang="cs-CZ" sz="1200" dirty="0" smtClean="0"/>
              <a:t>čeština 		12,54 %</a:t>
            </a:r>
          </a:p>
          <a:p>
            <a:pPr>
              <a:buNone/>
            </a:pPr>
            <a:r>
              <a:rPr lang="cs-CZ" sz="1200" dirty="0" smtClean="0"/>
              <a:t>srbština a chorvatština 	9,68 %</a:t>
            </a:r>
          </a:p>
          <a:p>
            <a:pPr>
              <a:buNone/>
            </a:pPr>
            <a:r>
              <a:rPr lang="cs-CZ" sz="1200" dirty="0" smtClean="0"/>
              <a:t>polština		8,52 %</a:t>
            </a:r>
          </a:p>
          <a:p>
            <a:pPr>
              <a:buNone/>
            </a:pPr>
            <a:r>
              <a:rPr lang="cs-CZ" sz="1200" dirty="0" smtClean="0"/>
              <a:t>ukrajinština (rusínština)	7,78 %</a:t>
            </a:r>
          </a:p>
          <a:p>
            <a:pPr>
              <a:buNone/>
            </a:pPr>
            <a:r>
              <a:rPr lang="cs-CZ" sz="1200" dirty="0" smtClean="0"/>
              <a:t>rumunština		6,27 %</a:t>
            </a:r>
          </a:p>
          <a:p>
            <a:pPr>
              <a:buNone/>
            </a:pPr>
            <a:r>
              <a:rPr lang="cs-CZ" sz="1200" dirty="0" smtClean="0"/>
              <a:t>slovenština		3,83 %</a:t>
            </a:r>
          </a:p>
          <a:p>
            <a:pPr>
              <a:buNone/>
            </a:pPr>
            <a:r>
              <a:rPr lang="cs-CZ" sz="1200" dirty="0" smtClean="0"/>
              <a:t>slovinština		2,44 %</a:t>
            </a:r>
          </a:p>
          <a:p>
            <a:pPr>
              <a:buNone/>
            </a:pPr>
            <a:r>
              <a:rPr lang="cs-CZ" sz="1200" dirty="0" smtClean="0"/>
              <a:t>italština		1,5 %</a:t>
            </a:r>
          </a:p>
          <a:p>
            <a:pPr>
              <a:buNone/>
            </a:pPr>
            <a:r>
              <a:rPr lang="cs-CZ" sz="1200" dirty="0" smtClean="0"/>
              <a:t>ostatní		4,51 % 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600" dirty="0" smtClean="0"/>
              <a:t>Moji předci patřili jazykově do poslední skupiny ostatní. A tak se mám co učit.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Hungaria</a:t>
            </a:r>
            <a:r>
              <a:rPr lang="cs-CZ" dirty="0" smtClean="0"/>
              <a:t>  jazyková mapa</a:t>
            </a:r>
            <a:endParaRPr lang="cs-CZ" dirty="0"/>
          </a:p>
        </p:txBody>
      </p:sp>
      <p:pic>
        <p:nvPicPr>
          <p:cNvPr id="4" name="Zástupný symbol pro obsah 3" descr="shepherd19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77172"/>
            <a:ext cx="6624736" cy="52566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Hungaria</a:t>
            </a:r>
            <a:endParaRPr lang="cs-CZ" dirty="0"/>
          </a:p>
        </p:txBody>
      </p:sp>
      <p:pic>
        <p:nvPicPr>
          <p:cNvPr id="4" name="Zástupný symbol pro obsah 3" descr="zeme-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574" y="1600200"/>
            <a:ext cx="58588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﻿</a:t>
            </a:r>
            <a:r>
              <a:rPr lang="cs-CZ" dirty="0" err="1" smtClean="0"/>
              <a:t>Cisleithanien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25000" lnSpcReduction="20000"/>
          </a:bodyPr>
          <a:lstStyle/>
          <a:p>
            <a:r>
              <a:rPr lang="cs-CZ" sz="6400" dirty="0" smtClean="0">
                <a:hlinkClick r:id="rId2"/>
              </a:rPr>
              <a:t>https://de.wikipedia.org/wiki/%C3%96sterreich-Ungarn</a:t>
            </a:r>
            <a:endParaRPr lang="cs-CZ" sz="6400" dirty="0" smtClean="0"/>
          </a:p>
          <a:p>
            <a:endParaRPr lang="cs-CZ" sz="4500" dirty="0" smtClean="0"/>
          </a:p>
          <a:p>
            <a:endParaRPr lang="cs-CZ" dirty="0" smtClean="0"/>
          </a:p>
          <a:p>
            <a:r>
              <a:rPr lang="cs-CZ" sz="5600" dirty="0" smtClean="0"/>
              <a:t>1. </a:t>
            </a:r>
            <a:r>
              <a:rPr lang="cs-CZ" sz="5600" dirty="0" err="1" smtClean="0"/>
              <a:t>Böhmen</a:t>
            </a:r>
            <a:endParaRPr lang="cs-CZ" sz="5600" dirty="0" smtClean="0"/>
          </a:p>
          <a:p>
            <a:r>
              <a:rPr lang="cs-CZ" sz="5600" dirty="0" smtClean="0"/>
              <a:t>2. </a:t>
            </a:r>
            <a:r>
              <a:rPr lang="cs-CZ" sz="5600" dirty="0" err="1" smtClean="0"/>
              <a:t>Bukowina</a:t>
            </a:r>
            <a:endParaRPr lang="cs-CZ" sz="5600" dirty="0" smtClean="0"/>
          </a:p>
          <a:p>
            <a:r>
              <a:rPr lang="cs-CZ" sz="5600" dirty="0" smtClean="0"/>
              <a:t>3. </a:t>
            </a:r>
            <a:r>
              <a:rPr lang="cs-CZ" sz="5600" dirty="0" err="1" smtClean="0"/>
              <a:t>Kärnten</a:t>
            </a:r>
            <a:endParaRPr lang="cs-CZ" sz="5600" dirty="0" smtClean="0"/>
          </a:p>
          <a:p>
            <a:r>
              <a:rPr lang="cs-CZ" sz="5600" dirty="0" smtClean="0"/>
              <a:t>4. </a:t>
            </a:r>
            <a:r>
              <a:rPr lang="cs-CZ" sz="5600" dirty="0" err="1" smtClean="0"/>
              <a:t>Krain</a:t>
            </a:r>
            <a:endParaRPr lang="cs-CZ" sz="5600" dirty="0" smtClean="0"/>
          </a:p>
          <a:p>
            <a:r>
              <a:rPr lang="cs-CZ" sz="5600" dirty="0" smtClean="0"/>
              <a:t>5. </a:t>
            </a:r>
            <a:r>
              <a:rPr lang="cs-CZ" sz="5600" dirty="0" err="1" smtClean="0"/>
              <a:t>Dalmatien</a:t>
            </a:r>
            <a:endParaRPr lang="cs-CZ" sz="5600" dirty="0" smtClean="0"/>
          </a:p>
          <a:p>
            <a:r>
              <a:rPr lang="cs-CZ" sz="5600" dirty="0" smtClean="0"/>
              <a:t>6. </a:t>
            </a:r>
            <a:r>
              <a:rPr lang="cs-CZ" sz="5600" dirty="0" err="1" smtClean="0"/>
              <a:t>Galizien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Lodomerien</a:t>
            </a:r>
            <a:endParaRPr lang="cs-CZ" sz="5600" dirty="0" smtClean="0"/>
          </a:p>
          <a:p>
            <a:r>
              <a:rPr lang="cs-CZ" sz="5600" dirty="0" smtClean="0"/>
              <a:t>7. </a:t>
            </a:r>
            <a:r>
              <a:rPr lang="cs-CZ" sz="5600" dirty="0" err="1" smtClean="0"/>
              <a:t>Görz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Gradisca</a:t>
            </a:r>
            <a:r>
              <a:rPr lang="cs-CZ" sz="5600" dirty="0" smtClean="0"/>
              <a:t>; </a:t>
            </a:r>
            <a:r>
              <a:rPr lang="cs-CZ" sz="5600" dirty="0" err="1" smtClean="0"/>
              <a:t>Triest</a:t>
            </a:r>
            <a:r>
              <a:rPr lang="cs-CZ" sz="5600" dirty="0" smtClean="0"/>
              <a:t> </a:t>
            </a:r>
            <a:r>
              <a:rPr lang="cs-CZ" sz="5600" dirty="0" err="1" smtClean="0"/>
              <a:t>mit</a:t>
            </a:r>
            <a:r>
              <a:rPr lang="cs-CZ" sz="5600" dirty="0" smtClean="0"/>
              <a:t> </a:t>
            </a:r>
            <a:r>
              <a:rPr lang="cs-CZ" sz="5600" dirty="0" err="1" smtClean="0"/>
              <a:t>Gebiet</a:t>
            </a:r>
            <a:r>
              <a:rPr lang="cs-CZ" sz="5600" dirty="0" smtClean="0"/>
              <a:t>; </a:t>
            </a:r>
            <a:r>
              <a:rPr lang="cs-CZ" sz="5600" dirty="0" err="1" smtClean="0"/>
              <a:t>Istrien</a:t>
            </a:r>
            <a:endParaRPr lang="cs-CZ" sz="5600" dirty="0" smtClean="0"/>
          </a:p>
          <a:p>
            <a:r>
              <a:rPr lang="cs-CZ" sz="5600" dirty="0" smtClean="0"/>
              <a:t>8. </a:t>
            </a:r>
            <a:r>
              <a:rPr lang="cs-CZ" sz="5600" dirty="0" err="1" smtClean="0"/>
              <a:t>Österreich</a:t>
            </a:r>
            <a:r>
              <a:rPr lang="cs-CZ" sz="5600" dirty="0" smtClean="0"/>
              <a:t> </a:t>
            </a:r>
            <a:r>
              <a:rPr lang="cs-CZ" sz="5600" dirty="0" err="1" smtClean="0"/>
              <a:t>unter</a:t>
            </a:r>
            <a:r>
              <a:rPr lang="cs-CZ" sz="5600" dirty="0" smtClean="0"/>
              <a:t> der </a:t>
            </a:r>
            <a:r>
              <a:rPr lang="cs-CZ" sz="5600" dirty="0" err="1" smtClean="0"/>
              <a:t>Enns</a:t>
            </a:r>
            <a:endParaRPr lang="cs-CZ" sz="5600" dirty="0" smtClean="0"/>
          </a:p>
          <a:p>
            <a:r>
              <a:rPr lang="cs-CZ" sz="5600" dirty="0" smtClean="0"/>
              <a:t>9. </a:t>
            </a:r>
            <a:r>
              <a:rPr lang="cs-CZ" sz="5600" dirty="0" err="1" smtClean="0"/>
              <a:t>Mähren</a:t>
            </a:r>
            <a:endParaRPr lang="cs-CZ" sz="5600" dirty="0" smtClean="0"/>
          </a:p>
          <a:p>
            <a:r>
              <a:rPr lang="cs-CZ" sz="5600" dirty="0" smtClean="0"/>
              <a:t>10. Salzburg</a:t>
            </a:r>
          </a:p>
          <a:p>
            <a:r>
              <a:rPr lang="cs-CZ" sz="5600" dirty="0" smtClean="0"/>
              <a:t>11. </a:t>
            </a:r>
            <a:r>
              <a:rPr lang="cs-CZ" sz="5600" dirty="0" err="1" smtClean="0"/>
              <a:t>Österreichisch</a:t>
            </a:r>
            <a:r>
              <a:rPr lang="cs-CZ" sz="5600" dirty="0" smtClean="0"/>
              <a:t>-</a:t>
            </a:r>
            <a:r>
              <a:rPr lang="cs-CZ" sz="5600" dirty="0" err="1" smtClean="0"/>
              <a:t>Schlesien</a:t>
            </a:r>
            <a:endParaRPr lang="cs-CZ" sz="5600" dirty="0" smtClean="0"/>
          </a:p>
          <a:p>
            <a:r>
              <a:rPr lang="cs-CZ" sz="5600" dirty="0" smtClean="0"/>
              <a:t>12. </a:t>
            </a:r>
            <a:r>
              <a:rPr lang="cs-CZ" sz="5600" dirty="0" err="1" smtClean="0"/>
              <a:t>Steiermark</a:t>
            </a:r>
            <a:endParaRPr lang="cs-CZ" sz="5600" dirty="0" smtClean="0"/>
          </a:p>
          <a:p>
            <a:r>
              <a:rPr lang="cs-CZ" sz="5600" dirty="0" smtClean="0"/>
              <a:t>13. </a:t>
            </a:r>
            <a:r>
              <a:rPr lang="cs-CZ" sz="5600" dirty="0" err="1" smtClean="0"/>
              <a:t>Tirol</a:t>
            </a:r>
            <a:endParaRPr lang="cs-CZ" sz="5600" dirty="0" smtClean="0"/>
          </a:p>
          <a:p>
            <a:r>
              <a:rPr lang="cs-CZ" sz="5600" dirty="0" smtClean="0"/>
              <a:t>14. </a:t>
            </a:r>
            <a:r>
              <a:rPr lang="cs-CZ" sz="5600" dirty="0" err="1" smtClean="0"/>
              <a:t>Österreich</a:t>
            </a:r>
            <a:r>
              <a:rPr lang="cs-CZ" sz="5600" dirty="0" smtClean="0"/>
              <a:t> ob der </a:t>
            </a:r>
            <a:r>
              <a:rPr lang="cs-CZ" sz="5600" dirty="0" err="1" smtClean="0"/>
              <a:t>Enns</a:t>
            </a:r>
            <a:endParaRPr lang="cs-CZ" sz="5600" dirty="0" smtClean="0"/>
          </a:p>
          <a:p>
            <a:r>
              <a:rPr lang="cs-CZ" sz="5600" dirty="0" smtClean="0"/>
              <a:t>15. </a:t>
            </a:r>
            <a:r>
              <a:rPr lang="cs-CZ" sz="5600" dirty="0" err="1" smtClean="0"/>
              <a:t>Vorarlberg</a:t>
            </a:r>
            <a:endParaRPr lang="cs-CZ" sz="5600" dirty="0" smtClean="0"/>
          </a:p>
          <a:p>
            <a:r>
              <a:rPr lang="cs-CZ" sz="5600" dirty="0" smtClean="0"/>
              <a:t>﻿</a:t>
            </a:r>
            <a:r>
              <a:rPr lang="cs-CZ" sz="5600" dirty="0" err="1" smtClean="0"/>
              <a:t>Transleithanien</a:t>
            </a:r>
            <a:endParaRPr lang="cs-CZ" sz="5600" dirty="0" smtClean="0"/>
          </a:p>
          <a:p>
            <a:r>
              <a:rPr lang="cs-CZ" sz="5600" dirty="0" smtClean="0"/>
              <a:t>16. </a:t>
            </a:r>
            <a:r>
              <a:rPr lang="cs-CZ" sz="5600" dirty="0" err="1" smtClean="0"/>
              <a:t>Ungarn</a:t>
            </a:r>
            <a:r>
              <a:rPr lang="cs-CZ" sz="5600" dirty="0" smtClean="0"/>
              <a:t> (</a:t>
            </a:r>
            <a:r>
              <a:rPr lang="cs-CZ" sz="5600" dirty="0" err="1" smtClean="0"/>
              <a:t>mit</a:t>
            </a:r>
            <a:r>
              <a:rPr lang="cs-CZ" sz="5600" dirty="0" smtClean="0"/>
              <a:t> </a:t>
            </a:r>
            <a:r>
              <a:rPr lang="cs-CZ" sz="5600" dirty="0" err="1" smtClean="0"/>
              <a:t>Wojwodina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Siebenbürgen</a:t>
            </a:r>
            <a:r>
              <a:rPr lang="cs-CZ" sz="5600" dirty="0" smtClean="0"/>
              <a:t>)</a:t>
            </a:r>
          </a:p>
          <a:p>
            <a:r>
              <a:rPr lang="cs-CZ" sz="5600" dirty="0" smtClean="0"/>
              <a:t>17. </a:t>
            </a:r>
            <a:r>
              <a:rPr lang="cs-CZ" sz="5600" dirty="0" err="1" smtClean="0"/>
              <a:t>Kroatien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Slawonien</a:t>
            </a:r>
            <a:endParaRPr lang="cs-CZ" sz="5600" dirty="0" smtClean="0"/>
          </a:p>
          <a:p>
            <a:r>
              <a:rPr lang="cs-CZ" sz="5600" dirty="0" smtClean="0"/>
              <a:t>﻿(18.) </a:t>
            </a:r>
            <a:r>
              <a:rPr lang="cs-CZ" sz="5600" dirty="0" err="1" smtClean="0"/>
              <a:t>Bosnien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Herzegowina</a:t>
            </a:r>
            <a:endParaRPr lang="cs-CZ" sz="5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 a strojový překlad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CAT využívá k překladu dvojjazyčné zdroje</a:t>
            </a:r>
          </a:p>
          <a:p>
            <a:pPr>
              <a:buNone/>
            </a:pPr>
            <a:r>
              <a:rPr lang="cs-CZ" sz="2400" dirty="0" smtClean="0"/>
              <a:t>     Podle disponibilních zdrojů rozlišuji šest metod překládání</a:t>
            </a:r>
          </a:p>
          <a:p>
            <a:pPr>
              <a:buNone/>
            </a:pPr>
            <a:r>
              <a:rPr lang="cs-CZ" sz="2400" dirty="0" smtClean="0"/>
              <a:t>0 – nemám žádné zdroje, mám zdrojový text, mohu jej analyzovat a vím, do kterého cílového jazyka má být text přeložen</a:t>
            </a:r>
          </a:p>
          <a:p>
            <a:pPr>
              <a:buNone/>
            </a:pPr>
            <a:r>
              <a:rPr lang="cs-CZ" sz="2400" dirty="0" smtClean="0"/>
              <a:t>1 - </a:t>
            </a:r>
            <a:r>
              <a:rPr lang="cs-CZ" sz="2400" b="1" dirty="0" smtClean="0"/>
              <a:t>mám překladač </a:t>
            </a:r>
            <a:r>
              <a:rPr lang="cs-CZ" sz="2400" dirty="0" smtClean="0"/>
              <a:t>(na strojový překlad) pro jazykový pár nebo s podobným zdrojovým jazykem a požadovaným cílovým jazykem</a:t>
            </a:r>
          </a:p>
          <a:p>
            <a:pPr>
              <a:buNone/>
            </a:pPr>
            <a:r>
              <a:rPr lang="cs-CZ" sz="2400" dirty="0" smtClean="0"/>
              <a:t>2 - mám slovník</a:t>
            </a:r>
          </a:p>
          <a:p>
            <a:pPr>
              <a:buNone/>
            </a:pPr>
            <a:r>
              <a:rPr lang="cs-CZ" sz="2400" dirty="0" smtClean="0"/>
              <a:t>3 - mám glosář(e)</a:t>
            </a:r>
          </a:p>
          <a:p>
            <a:pPr>
              <a:buNone/>
            </a:pPr>
            <a:r>
              <a:rPr lang="cs-CZ" sz="2400" dirty="0" smtClean="0"/>
              <a:t>4 - mám vhodné </a:t>
            </a:r>
            <a:r>
              <a:rPr lang="cs-CZ" sz="2400" b="1" dirty="0" smtClean="0">
                <a:solidFill>
                  <a:srgbClr val="00B050"/>
                </a:solidFill>
              </a:rPr>
              <a:t>překladové paměti</a:t>
            </a:r>
          </a:p>
          <a:p>
            <a:pPr>
              <a:buNone/>
            </a:pPr>
            <a:r>
              <a:rPr lang="cs-CZ" sz="2400" dirty="0" smtClean="0"/>
              <a:t>5 - průběžná aktualizace zdrojů a jejich vhodná kombinace; pouze projektová překladová paměť se aktualizuje automaticky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Interlingua</a:t>
            </a:r>
            <a:endParaRPr lang="cs-CZ" dirty="0"/>
          </a:p>
        </p:txBody>
      </p:sp>
      <p:pic>
        <p:nvPicPr>
          <p:cNvPr id="6" name="Zástupný symbol pro obsah 5" descr="wordnet-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472608" cy="2853019"/>
          </a:xfrm>
        </p:spPr>
      </p:pic>
      <p:pic>
        <p:nvPicPr>
          <p:cNvPr id="7" name="Obrázek 6" descr="wordnet-brows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365104"/>
            <a:ext cx="5400600" cy="201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1247</Words>
  <Application>Microsoft Office PowerPoint</Application>
  <PresentationFormat>Předvádění na obrazovce (4:3)</PresentationFormat>
  <Paragraphs>303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Počítačový překlad  a interlingva </vt:lpstr>
      <vt:lpstr>Vítejte na 23. mezinárodní konferenci interlingvy. </vt:lpstr>
      <vt:lpstr>Milan Čondák</vt:lpstr>
      <vt:lpstr>Austria-Hungaria  jazyky</vt:lpstr>
      <vt:lpstr>Austria-Hungaria  jazyková mapa</vt:lpstr>
      <vt:lpstr>Austria-Hungaria</vt:lpstr>
      <vt:lpstr>﻿Cisleithanien</vt:lpstr>
      <vt:lpstr>CAT a strojový překlad</vt:lpstr>
      <vt:lpstr>Interlingua</vt:lpstr>
      <vt:lpstr>Interlingua a zdroje</vt:lpstr>
      <vt:lpstr>Prezentace na webu</vt:lpstr>
      <vt:lpstr>Lokalizace softwaru</vt:lpstr>
      <vt:lpstr>Microsoft Word e Wordfast</vt:lpstr>
      <vt:lpstr>        Open Office         o Libre Office        e Anaphraseus </vt:lpstr>
      <vt:lpstr>Microsoft Word  </vt:lpstr>
      <vt:lpstr>      Wordfast Anywhere            cloud zdarma </vt:lpstr>
      <vt:lpstr>  Microsoft Windows           komerční software     PC Translator (CS nebo SK)</vt:lpstr>
      <vt:lpstr>        Microsoft Windows                  bezplatné          jazykové nástroje            různých autorů</vt:lpstr>
      <vt:lpstr>   Goldpan Editor   pro vytvoření TBX z XLSX</vt:lpstr>
      <vt:lpstr>           OmegaT        uživatelské rozhraní  automatický překlad z TMX</vt:lpstr>
      <vt:lpstr>Interlingva a aktualizace zdrojů</vt:lpstr>
      <vt:lpstr>Překlad pomocí glosáře v DGT-OmegaT</vt:lpstr>
      <vt:lpstr>Děkuji Vám za pozornost                Milan Čondák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</dc:creator>
  <cp:lastModifiedBy>Milan</cp:lastModifiedBy>
  <cp:revision>122</cp:revision>
  <dcterms:created xsi:type="dcterms:W3CDTF">2019-09-17T09:51:59Z</dcterms:created>
  <dcterms:modified xsi:type="dcterms:W3CDTF">2019-09-24T09:45:02Z</dcterms:modified>
</cp:coreProperties>
</file>